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0"/>
  </p:handoutMasterIdLst>
  <p:sldIdLst>
    <p:sldId id="367" r:id="rId3"/>
    <p:sldId id="334" r:id="rId5"/>
    <p:sldId id="335" r:id="rId6"/>
    <p:sldId id="402" r:id="rId7"/>
    <p:sldId id="487" r:id="rId8"/>
    <p:sldId id="336" r:id="rId9"/>
    <p:sldId id="401" r:id="rId10"/>
    <p:sldId id="416" r:id="rId11"/>
    <p:sldId id="488" r:id="rId12"/>
    <p:sldId id="489" r:id="rId13"/>
    <p:sldId id="490" r:id="rId14"/>
    <p:sldId id="491" r:id="rId15"/>
    <p:sldId id="492" r:id="rId16"/>
    <p:sldId id="493" r:id="rId17"/>
    <p:sldId id="494" r:id="rId18"/>
    <p:sldId id="495" r:id="rId19"/>
    <p:sldId id="337" r:id="rId20"/>
    <p:sldId id="419" r:id="rId21"/>
    <p:sldId id="496" r:id="rId22"/>
    <p:sldId id="338" r:id="rId23"/>
    <p:sldId id="448" r:id="rId24"/>
    <p:sldId id="498" r:id="rId25"/>
    <p:sldId id="499" r:id="rId26"/>
    <p:sldId id="500" r:id="rId27"/>
    <p:sldId id="501" r:id="rId28"/>
    <p:sldId id="368"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79CD"/>
    <a:srgbClr val="30507A"/>
    <a:srgbClr val="0070C0"/>
    <a:srgbClr val="BFBFBF"/>
    <a:srgbClr val="E6E6E6"/>
    <a:srgbClr val="1E497C"/>
    <a:srgbClr val="F0F3F6"/>
    <a:srgbClr val="E5F3F7"/>
    <a:srgbClr val="E29100"/>
    <a:srgbClr val="FFCE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F153317-A096-4F9E-A842-9D5F921F60CE}" styleName="{5717fc76-a8f2-4af8-86fc-bfbd0a4e61a9}">
    <a:wholeTbl>
      <a:tcTxStyle>
        <a:fontRef idx="none">
          <a:prstClr val="black"/>
        </a:fontRef>
      </a:tcTxStyle>
      <a:tcStyle>
        <a:tcBdr>
          <a:insideH>
            <a:ln w="12700" cmpd="sng">
              <a:solidFill>
                <a:srgbClr val="EFEFEF"/>
              </a:solidFill>
            </a:ln>
          </a:insideH>
          <a:insideV>
            <a:ln w="12700" cmpd="sng">
              <a:solidFill>
                <a:srgbClr val="EFEFEF"/>
              </a:solidFill>
            </a:ln>
          </a:insideV>
        </a:tcBdr>
        <a:fill>
          <a:solidFill>
            <a:srgbClr val="FFFFFF"/>
          </a:solidFill>
        </a:fill>
      </a:tcStyle>
    </a:wholeTbl>
    <a:lastRow>
      <a:tcTxStyle>
        <a:fontRef idx="none">
          <a:prstClr val="black"/>
        </a:fontRef>
      </a:tcTxStyle>
      <a:tcStyle>
        <a:tcBdr>
          <a:top>
            <a:ln w="28575" cmpd="sng">
              <a:solidFill>
                <a:srgbClr val="ADD8F4"/>
              </a:solidFill>
            </a:ln>
          </a:top>
        </a:tcBdr>
        <a:fill>
          <a:solidFill>
            <a:srgbClr val="EFEFEF"/>
          </a:solidFill>
        </a:fill>
      </a:tcStyle>
    </a:lastRow>
    <a:firstRow>
      <a:tcTxStyle>
        <a:fontRef idx="none">
          <a:prstClr val="black"/>
        </a:fontRef>
      </a:tcTxStyle>
      <a:tcStyle>
        <a:tcBdr/>
        <a:fill>
          <a:solidFill>
            <a:srgbClr val="ADD8F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p:scale>
          <a:sx n="50" d="100"/>
          <a:sy n="50" d="100"/>
        </p:scale>
        <p:origin x="762" y="360"/>
      </p:cViewPr>
      <p:guideLst>
        <p:guide orient="horz" pos="2073"/>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DB2D2-71DA-4004-84CC-1D5A6C17B12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84EDF-C695-4DB4-AFE8-16910A699E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内容与标题">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3.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3.jpeg"/><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3.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3.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3.xml"/><Relationship Id="rId7" Type="http://schemas.openxmlformats.org/officeDocument/2006/relationships/image" Target="../media/image39.jpeg"/><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02431" y="2565000"/>
            <a:ext cx="11387138" cy="1728000"/>
          </a:xfrm>
          <a:prstGeom prst="rect">
            <a:avLst/>
          </a:prstGeom>
          <a:solidFill>
            <a:srgbClr val="30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02431" y="450056"/>
            <a:ext cx="11387138" cy="5957888"/>
          </a:xfrm>
          <a:prstGeom prst="rect">
            <a:avLst/>
          </a:prstGeom>
          <a:noFill/>
          <a:ln>
            <a:solidFill>
              <a:srgbClr val="305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60000" y="342056"/>
            <a:ext cx="3672000" cy="216000"/>
          </a:xfrm>
          <a:prstGeom prst="rect">
            <a:avLst/>
          </a:prstGeom>
          <a:solidFill>
            <a:srgbClr val="30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60000" y="6299944"/>
            <a:ext cx="3672000" cy="216000"/>
          </a:xfrm>
          <a:prstGeom prst="rect">
            <a:avLst/>
          </a:prstGeom>
          <a:solidFill>
            <a:srgbClr val="30507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71270" y="2780665"/>
            <a:ext cx="9615805" cy="922020"/>
          </a:xfrm>
          <a:prstGeom prst="rect">
            <a:avLst/>
          </a:prstGeom>
          <a:noFill/>
        </p:spPr>
        <p:txBody>
          <a:bodyPr wrap="square" lIns="0" rIns="0" rtlCol="0">
            <a:noAutofit/>
          </a:bodyPr>
          <a:lstStyle/>
          <a:p>
            <a:pPr algn="ctr"/>
            <a:r>
              <a:rPr lang="zh-CN" sz="5400" dirty="0">
                <a:solidFill>
                  <a:schemeClr val="bg1"/>
                </a:solidFill>
                <a:latin typeface="微软雅黑" panose="020B0503020204020204" pitchFamily="34" charset="-122"/>
                <a:ea typeface="微软雅黑" panose="020B0503020204020204" pitchFamily="34" charset="-122"/>
                <a:sym typeface="+mn-ea"/>
              </a:rPr>
              <a:t>企业人力资源分配的运筹学方法</a:t>
            </a:r>
            <a:endParaRPr lang="zh-CN" sz="5400" dirty="0">
              <a:solidFill>
                <a:schemeClr val="bg1"/>
              </a:solidFill>
              <a:latin typeface="微软雅黑" panose="020B0503020204020204" pitchFamily="34" charset="-122"/>
              <a:ea typeface="微软雅黑" panose="020B0503020204020204" pitchFamily="34" charset="-122"/>
              <a:sym typeface="+mn-ea"/>
            </a:endParaRPr>
          </a:p>
        </p:txBody>
      </p:sp>
      <p:grpSp>
        <p:nvGrpSpPr>
          <p:cNvPr id="10" name="组合 9"/>
          <p:cNvGrpSpPr/>
          <p:nvPr/>
        </p:nvGrpSpPr>
        <p:grpSpPr>
          <a:xfrm>
            <a:off x="1966595" y="4999990"/>
            <a:ext cx="3129280" cy="400050"/>
            <a:chOff x="4043" y="8133"/>
            <a:chExt cx="4928" cy="630"/>
          </a:xfrm>
        </p:grpSpPr>
        <p:sp>
          <p:nvSpPr>
            <p:cNvPr id="11" name="矩形: 圆角 10"/>
            <p:cNvSpPr/>
            <p:nvPr/>
          </p:nvSpPr>
          <p:spPr>
            <a:xfrm>
              <a:off x="4043" y="8133"/>
              <a:ext cx="4915" cy="630"/>
            </a:xfrm>
            <a:prstGeom prst="roundRect">
              <a:avLst>
                <a:gd name="adj" fmla="val 14291"/>
              </a:avLst>
            </a:prstGeom>
            <a:noFill/>
            <a:ln>
              <a:solidFill>
                <a:srgbClr val="30507A">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F4037"/>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4195" y="8170"/>
              <a:ext cx="4777" cy="58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rPr>
                <a:t>组员：朱雨珂</a:t>
              </a:r>
              <a:r>
                <a:rPr kumimoji="0" lang="en-US" altLang="zh-CN"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rPr>
                <a:t> </a:t>
              </a:r>
              <a:r>
                <a:rPr kumimoji="0" lang="zh-CN" altLang="en-US"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rPr>
                <a:t>刘蔚然</a:t>
              </a:r>
              <a:r>
                <a:rPr kumimoji="0" lang="en-US" altLang="zh-CN"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rPr>
                <a:t> </a:t>
              </a:r>
              <a:r>
                <a:rPr kumimoji="0" lang="zh-CN" altLang="en-US"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rPr>
                <a:t>蔡万宜</a:t>
              </a:r>
              <a:endParaRPr kumimoji="0" lang="zh-CN" altLang="en-US"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endParaRPr>
            </a:p>
          </p:txBody>
        </p:sp>
      </p:grpSp>
      <p:sp>
        <p:nvSpPr>
          <p:cNvPr id="26" name="矩形 25"/>
          <p:cNvSpPr/>
          <p:nvPr/>
        </p:nvSpPr>
        <p:spPr>
          <a:xfrm>
            <a:off x="3863340" y="3789045"/>
            <a:ext cx="7011035" cy="398780"/>
          </a:xfrm>
          <a:prstGeom prst="rect">
            <a:avLst/>
          </a:prstGeom>
        </p:spPr>
        <p:txBody>
          <a:bodyPr wrap="square" lIns="0" rIns="0">
            <a:noAutofit/>
          </a:bodyPr>
          <a:lstStyle/>
          <a:p>
            <a:pPr algn="r"/>
            <a:r>
              <a:rPr lang="en-US" altLang="zh-CN" sz="2000" dirty="0">
                <a:solidFill>
                  <a:schemeClr val="bg1"/>
                </a:solidFill>
                <a:latin typeface="微软雅黑" panose="020B0503020204020204" pitchFamily="34" charset="-122"/>
                <a:ea typeface="微软雅黑" panose="020B0503020204020204" pitchFamily="34" charset="-122"/>
                <a:sym typeface="+mn-ea"/>
              </a:rPr>
              <a:t>——</a:t>
            </a:r>
            <a:r>
              <a:rPr lang="zh-CN" sz="2000" dirty="0">
                <a:solidFill>
                  <a:schemeClr val="bg1"/>
                </a:solidFill>
                <a:latin typeface="微软雅黑" panose="020B0503020204020204" pitchFamily="34" charset="-122"/>
                <a:ea typeface="微软雅黑" panose="020B0503020204020204" pitchFamily="34" charset="-122"/>
                <a:sym typeface="+mn-ea"/>
              </a:rPr>
              <a:t>运筹学终期展示</a:t>
            </a:r>
            <a:endParaRPr lang="en-US" altLang="zh-CN" sz="2000" dirty="0">
              <a:solidFill>
                <a:schemeClr val="bg1"/>
              </a:solidFill>
              <a:latin typeface="微软雅黑" panose="020B0503020204020204" pitchFamily="34" charset="-122"/>
              <a:ea typeface="微软雅黑" panose="020B0503020204020204" pitchFamily="34" charset="-122"/>
              <a:sym typeface="+mn-ea"/>
            </a:endParaRPr>
          </a:p>
        </p:txBody>
      </p:sp>
      <p:pic>
        <p:nvPicPr>
          <p:cNvPr id="2" name="轻松商务">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504712" y="-2547664"/>
            <a:ext cx="609600" cy="609600"/>
          </a:xfrm>
          <a:prstGeom prst="rect">
            <a:avLst/>
          </a:prstGeom>
        </p:spPr>
      </p:pic>
      <p:pic>
        <p:nvPicPr>
          <p:cNvPr id="5" name="图片 4"/>
          <p:cNvPicPr>
            <a:picLocks noChangeAspect="1"/>
          </p:cNvPicPr>
          <p:nvPr/>
        </p:nvPicPr>
        <p:blipFill>
          <a:blip r:embed="rId4"/>
          <a:stretch>
            <a:fillRect/>
          </a:stretch>
        </p:blipFill>
        <p:spPr>
          <a:xfrm>
            <a:off x="5029200" y="692785"/>
            <a:ext cx="1936750" cy="1690370"/>
          </a:xfrm>
          <a:prstGeom prst="rect">
            <a:avLst/>
          </a:prstGeom>
        </p:spPr>
      </p:pic>
      <p:sp>
        <p:nvSpPr>
          <p:cNvPr id="3" name="矩形: 圆角 10"/>
          <p:cNvSpPr/>
          <p:nvPr/>
        </p:nvSpPr>
        <p:spPr>
          <a:xfrm>
            <a:off x="7103745" y="4991735"/>
            <a:ext cx="2427605" cy="400050"/>
          </a:xfrm>
          <a:prstGeom prst="roundRect">
            <a:avLst>
              <a:gd name="adj" fmla="val 14291"/>
            </a:avLst>
          </a:prstGeom>
          <a:noFill/>
          <a:ln>
            <a:solidFill>
              <a:srgbClr val="30507A">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F4037"/>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7320280" y="5015230"/>
            <a:ext cx="2211705" cy="368300"/>
          </a:xfrm>
          <a:prstGeom prst="rect">
            <a:avLst/>
          </a:prstGeom>
          <a:noFill/>
        </p:spPr>
        <p:txBody>
          <a:bodyPr wrap="square" lIns="0"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rPr>
              <a:t>展示时间：</a:t>
            </a:r>
            <a:r>
              <a:rPr kumimoji="0" lang="en-US" altLang="zh-CN"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rPr>
              <a:t>2022.6.10</a:t>
            </a:r>
            <a:endParaRPr kumimoji="0" lang="en-US" altLang="zh-CN"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bldLvl="0" animBg="1"/>
      <p:bldP spid="9" grpId="1"/>
      <p:bldP spid="20"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219364" y="295009"/>
              <a:ext cx="4921250" cy="460375"/>
            </a:xfrm>
            <a:prstGeom prst="rect">
              <a:avLst/>
            </a:prstGeom>
            <a:noFill/>
          </p:spPr>
          <p:txBody>
            <a:bodyPr wrap="square" rtlCol="0">
              <a:spAutoFit/>
            </a:bodyPr>
            <a:lstStyle/>
            <a:p>
              <a:pPr indent="0">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有偏差条件</a:t>
              </a:r>
              <a:r>
                <a:rPr lang="en-US" alt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均衡性</a:t>
              </a:r>
              <a:endParaRPr lang="en-US" alt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2" name="图片 1"/>
          <p:cNvPicPr/>
          <p:nvPr/>
        </p:nvPicPr>
        <p:blipFill>
          <a:blip r:embed="rId1"/>
          <a:stretch>
            <a:fillRect/>
          </a:stretch>
        </p:blipFill>
        <p:spPr>
          <a:xfrm>
            <a:off x="1487805" y="1124585"/>
            <a:ext cx="1953895" cy="1170940"/>
          </a:xfrm>
          <a:prstGeom prst="rect">
            <a:avLst/>
          </a:prstGeom>
          <a:noFill/>
          <a:ln w="9525">
            <a:noFill/>
          </a:ln>
        </p:spPr>
      </p:pic>
      <p:pic>
        <p:nvPicPr>
          <p:cNvPr id="7" name="图片 6"/>
          <p:cNvPicPr/>
          <p:nvPr/>
        </p:nvPicPr>
        <p:blipFill>
          <a:blip r:embed="rId2"/>
          <a:stretch>
            <a:fillRect/>
          </a:stretch>
        </p:blipFill>
        <p:spPr>
          <a:xfrm>
            <a:off x="4799330" y="1184910"/>
            <a:ext cx="3220085" cy="1050925"/>
          </a:xfrm>
          <a:prstGeom prst="rect">
            <a:avLst/>
          </a:prstGeom>
          <a:noFill/>
          <a:ln w="9525">
            <a:noFill/>
          </a:ln>
        </p:spPr>
      </p:pic>
      <p:pic>
        <p:nvPicPr>
          <p:cNvPr id="8" name="图片 7"/>
          <p:cNvPicPr/>
          <p:nvPr/>
        </p:nvPicPr>
        <p:blipFill>
          <a:blip r:embed="rId3"/>
          <a:stretch>
            <a:fillRect/>
          </a:stretch>
        </p:blipFill>
        <p:spPr>
          <a:xfrm>
            <a:off x="1487805" y="2348865"/>
            <a:ext cx="4160520" cy="1031875"/>
          </a:xfrm>
          <a:prstGeom prst="rect">
            <a:avLst/>
          </a:prstGeom>
          <a:noFill/>
          <a:ln w="9525">
            <a:noFill/>
          </a:ln>
        </p:spPr>
      </p:pic>
      <p:grpSp>
        <p:nvGrpSpPr>
          <p:cNvPr id="12" name="组合 11"/>
          <p:cNvGrpSpPr/>
          <p:nvPr/>
        </p:nvGrpSpPr>
        <p:grpSpPr>
          <a:xfrm>
            <a:off x="1362710" y="3789045"/>
            <a:ext cx="9944100" cy="1365250"/>
            <a:chOff x="2002" y="5400"/>
            <a:chExt cx="15660" cy="2150"/>
          </a:xfrm>
        </p:grpSpPr>
        <p:sp>
          <p:nvSpPr>
            <p:cNvPr id="106" name="文本框 105"/>
            <p:cNvSpPr txBox="1"/>
            <p:nvPr/>
          </p:nvSpPr>
          <p:spPr>
            <a:xfrm>
              <a:off x="2002" y="5400"/>
              <a:ext cx="15661" cy="2107"/>
            </a:xfrm>
            <a:prstGeom prst="rect">
              <a:avLst/>
            </a:prstGeom>
            <a:noFill/>
            <a:ln w="9525">
              <a:noFill/>
            </a:ln>
          </p:spPr>
          <p:txBody>
            <a:bodyPr wrap="square">
              <a:spAutoFit/>
            </a:bodyPr>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其中，</a:t>
              </a:r>
              <a:r>
                <a:rPr lang="en-US" b="0">
                  <a:latin typeface="微软雅黑" panose="020B0503020204020204" pitchFamily="34" charset="-122"/>
                  <a:ea typeface="微软雅黑" panose="020B0503020204020204" pitchFamily="34" charset="-122"/>
                  <a:cs typeface="微软雅黑" panose="020B0503020204020204" pitchFamily="34" charset="-122"/>
                </a:rPr>
                <a:t>rate</a:t>
              </a:r>
              <a:r>
                <a:rPr lang="zh-CN" b="0">
                  <a:latin typeface="微软雅黑" panose="020B0503020204020204" pitchFamily="34" charset="-122"/>
                  <a:ea typeface="微软雅黑" panose="020B0503020204020204" pitchFamily="34" charset="-122"/>
                  <a:cs typeface="微软雅黑" panose="020B0503020204020204" pitchFamily="34" charset="-122"/>
                </a:rPr>
                <a:t>为一位员工当前累计专班次数和当前已工作天数之比，ID2为存放不同员工在不同班次工作次数数据的矩阵，</a:t>
              </a:r>
              <a:r>
                <a:rPr lang="en-US" b="0">
                  <a:latin typeface="微软雅黑" panose="020B0503020204020204" pitchFamily="34" charset="-122"/>
                  <a:ea typeface="微软雅黑" panose="020B0503020204020204" pitchFamily="34" charset="-122"/>
                  <a:cs typeface="微软雅黑" panose="020B0503020204020204" pitchFamily="34" charset="-122"/>
                </a:rPr>
                <a:t>minrate</a:t>
              </a:r>
              <a:r>
                <a:rPr lang="zh-CN" b="0">
                  <a:latin typeface="微软雅黑" panose="020B0503020204020204" pitchFamily="34" charset="-122"/>
                  <a:ea typeface="微软雅黑" panose="020B0503020204020204" pitchFamily="34" charset="-122"/>
                  <a:cs typeface="微软雅黑" panose="020B0503020204020204" pitchFamily="34" charset="-122"/>
                </a:rPr>
                <a:t>为</a:t>
              </a:r>
              <a:r>
                <a:rPr lang="en-US" b="0">
                  <a:latin typeface="微软雅黑" panose="020B0503020204020204" pitchFamily="34" charset="-122"/>
                  <a:ea typeface="微软雅黑" panose="020B0503020204020204" pitchFamily="34" charset="-122"/>
                  <a:cs typeface="微软雅黑" panose="020B0503020204020204" pitchFamily="34" charset="-122"/>
                </a:rPr>
                <a:t>rate</a:t>
              </a:r>
              <a:r>
                <a:rPr lang="zh-CN" b="0">
                  <a:latin typeface="微软雅黑" panose="020B0503020204020204" pitchFamily="34" charset="-122"/>
                  <a:ea typeface="微软雅黑" panose="020B0503020204020204" pitchFamily="34" charset="-122"/>
                  <a:cs typeface="微软雅黑" panose="020B0503020204020204" pitchFamily="34" charset="-122"/>
                </a:rPr>
                <a:t>按从小到大方式排列的数组，</a:t>
              </a:r>
              <a:r>
                <a:rPr lang="en-US" b="0">
                  <a:latin typeface="微软雅黑" panose="020B0503020204020204" pitchFamily="34" charset="-122"/>
                  <a:ea typeface="微软雅黑" panose="020B0503020204020204" pitchFamily="34" charset="-122"/>
                  <a:cs typeface="微软雅黑" panose="020B0503020204020204" pitchFamily="34" charset="-122"/>
                </a:rPr>
                <a:t>target_rate</a:t>
              </a:r>
              <a:r>
                <a:rPr lang="zh-CN" b="0">
                  <a:latin typeface="微软雅黑" panose="020B0503020204020204" pitchFamily="34" charset="-122"/>
                  <a:ea typeface="微软雅黑" panose="020B0503020204020204" pitchFamily="34" charset="-122"/>
                  <a:cs typeface="微软雅黑" panose="020B0503020204020204" pitchFamily="34" charset="-122"/>
                </a:rPr>
                <a:t>为只考虑均衡性时排班员工的</a:t>
              </a:r>
              <a:r>
                <a:rPr lang="en-US" b="0">
                  <a:latin typeface="微软雅黑" panose="020B0503020204020204" pitchFamily="34" charset="-122"/>
                  <a:ea typeface="微软雅黑" panose="020B0503020204020204" pitchFamily="34" charset="-122"/>
                  <a:cs typeface="微软雅黑" panose="020B0503020204020204" pitchFamily="34" charset="-122"/>
                </a:rPr>
                <a:t>rate</a:t>
              </a:r>
              <a:r>
                <a:rPr lang="zh-CN" b="0">
                  <a:latin typeface="微软雅黑" panose="020B0503020204020204" pitchFamily="34" charset="-122"/>
                  <a:ea typeface="微软雅黑" panose="020B0503020204020204" pitchFamily="34" charset="-122"/>
                  <a:cs typeface="微软雅黑" panose="020B0503020204020204" pitchFamily="34" charset="-122"/>
                </a:rPr>
                <a:t>之和，</a:t>
              </a:r>
              <a:r>
                <a:rPr lang="en-US" b="0">
                  <a:latin typeface="微软雅黑" panose="020B0503020204020204" pitchFamily="34" charset="-122"/>
                  <a:ea typeface="微软雅黑" panose="020B0503020204020204" pitchFamily="34" charset="-122"/>
                  <a:cs typeface="微软雅黑" panose="020B0503020204020204" pitchFamily="34" charset="-122"/>
                </a:rPr>
                <a:t>s</a:t>
              </a:r>
              <a:r>
                <a:rPr lang="zh-CN" b="0">
                  <a:latin typeface="微软雅黑" panose="020B0503020204020204" pitchFamily="34" charset="-122"/>
                  <a:ea typeface="微软雅黑" panose="020B0503020204020204" pitchFamily="34" charset="-122"/>
                  <a:cs typeface="微软雅黑" panose="020B0503020204020204" pitchFamily="34" charset="-122"/>
                </a:rPr>
                <a:t>为当天专班班次数，</a:t>
              </a:r>
              <a:r>
                <a:rPr lang="en-US" b="0">
                  <a:latin typeface="微软雅黑" panose="020B0503020204020204" pitchFamily="34" charset="-122"/>
                  <a:ea typeface="微软雅黑" panose="020B0503020204020204" pitchFamily="34" charset="-122"/>
                  <a:cs typeface="微软雅黑" panose="020B0503020204020204" pitchFamily="34" charset="-122"/>
                </a:rPr>
                <a:t>d2</a:t>
              </a:r>
              <a:r>
                <a:rPr lang="zh-CN" b="0">
                  <a:latin typeface="微软雅黑" panose="020B0503020204020204" pitchFamily="34" charset="-122"/>
                  <a:ea typeface="微软雅黑" panose="020B0503020204020204" pitchFamily="34" charset="-122"/>
                  <a:cs typeface="微软雅黑" panose="020B0503020204020204" pitchFamily="34" charset="-122"/>
                </a:rPr>
                <a:t>为员工已工作天数，</a:t>
              </a:r>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a:latin typeface="微软雅黑" panose="020B0503020204020204" pitchFamily="34" charset="-122"/>
                  <a:ea typeface="微软雅黑" panose="020B0503020204020204" pitchFamily="34" charset="-122"/>
                  <a:cs typeface="微软雅黑" panose="020B0503020204020204" pitchFamily="34" charset="-122"/>
                </a:rPr>
                <a:t>为负偏差。</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p:nvPr/>
          </p:nvPicPr>
          <p:blipFill>
            <a:blip r:embed="rId4"/>
            <a:srcRect l="69043" t="14304"/>
            <a:stretch>
              <a:fillRect/>
            </a:stretch>
          </p:blipFill>
          <p:spPr>
            <a:xfrm>
              <a:off x="12888" y="6874"/>
              <a:ext cx="864" cy="677"/>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219364" y="295009"/>
              <a:ext cx="10393045" cy="460375"/>
            </a:xfrm>
            <a:prstGeom prst="rect">
              <a:avLst/>
            </a:prstGeom>
            <a:noFill/>
          </p:spPr>
          <p:txBody>
            <a:bodyPr wrap="square" rtlCol="0">
              <a:spAutoFit/>
            </a:bodyPr>
            <a:lstStyle/>
            <a:p>
              <a:pPr indent="0">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有偏差条件</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每个班次至少有</a:t>
              </a: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名已有专班经验的员工</a:t>
              </a: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3" name="图片 2"/>
          <p:cNvPicPr/>
          <p:nvPr/>
        </p:nvPicPr>
        <p:blipFill>
          <a:blip r:embed="rId1"/>
          <a:stretch>
            <a:fillRect/>
          </a:stretch>
        </p:blipFill>
        <p:spPr>
          <a:xfrm>
            <a:off x="983615" y="1772920"/>
            <a:ext cx="7400925" cy="962025"/>
          </a:xfrm>
          <a:prstGeom prst="rect">
            <a:avLst/>
          </a:prstGeom>
          <a:noFill/>
          <a:ln w="9525">
            <a:noFill/>
          </a:ln>
        </p:spPr>
      </p:pic>
      <p:sp>
        <p:nvSpPr>
          <p:cNvPr id="108" name="文本框 107"/>
          <p:cNvSpPr txBox="1"/>
          <p:nvPr/>
        </p:nvSpPr>
        <p:spPr>
          <a:xfrm>
            <a:off x="1343025" y="3068955"/>
            <a:ext cx="10153015" cy="506730"/>
          </a:xfrm>
          <a:prstGeom prst="rect">
            <a:avLst/>
          </a:prstGeom>
          <a:noFill/>
          <a:ln w="9525">
            <a:noFill/>
          </a:ln>
        </p:spPr>
        <p:txBody>
          <a:bodyPr wrap="square">
            <a:spAutoFit/>
          </a:bodyPr>
          <a:p>
            <a:pPr indent="0">
              <a:lnSpc>
                <a:spcPct val="150000"/>
              </a:lnSpc>
              <a:buFont typeface="Arial" panose="020B0604020202090204" pitchFamily="34" charset="0"/>
              <a:buNone/>
            </a:pPr>
            <a:r>
              <a:rPr lang="zh-CN" b="0">
                <a:latin typeface="微软雅黑" panose="020B0503020204020204" pitchFamily="34" charset="-122"/>
                <a:ea typeface="微软雅黑" panose="020B0503020204020204" pitchFamily="34" charset="-122"/>
                <a:cs typeface="微软雅黑" panose="020B0503020204020204" pitchFamily="34" charset="-122"/>
              </a:rPr>
              <a:t>其中，</a:t>
            </a:r>
            <a:r>
              <a:rPr lang="en-US" b="0">
                <a:latin typeface="微软雅黑" panose="020B0503020204020204" pitchFamily="34" charset="-122"/>
                <a:ea typeface="微软雅黑" panose="020B0503020204020204" pitchFamily="34" charset="-122"/>
                <a:cs typeface="微软雅黑" panose="020B0503020204020204" pitchFamily="34" charset="-122"/>
              </a:rPr>
              <a:t>num</a:t>
            </a:r>
            <a:r>
              <a:rPr lang="zh-CN" b="0">
                <a:latin typeface="微软雅黑" panose="020B0503020204020204" pitchFamily="34" charset="-122"/>
                <a:ea typeface="微软雅黑" panose="020B0503020204020204" pitchFamily="34" charset="-122"/>
                <a:cs typeface="微软雅黑" panose="020B0503020204020204" pitchFamily="34" charset="-122"/>
              </a:rPr>
              <a:t>为当前在岗的员工数，</a:t>
            </a:r>
            <a:r>
              <a:rPr lang="en-US" b="0">
                <a:latin typeface="微软雅黑" panose="020B0503020204020204" pitchFamily="34" charset="-122"/>
                <a:ea typeface="微软雅黑" panose="020B0503020204020204" pitchFamily="34" charset="-122"/>
                <a:cs typeface="微软雅黑" panose="020B0503020204020204" pitchFamily="34" charset="-122"/>
              </a:rPr>
              <a:t>experience</a:t>
            </a:r>
            <a:r>
              <a:rPr lang="zh-CN" b="0">
                <a:latin typeface="微软雅黑" panose="020B0503020204020204" pitchFamily="34" charset="-122"/>
                <a:ea typeface="微软雅黑" panose="020B0503020204020204" pitchFamily="34" charset="-122"/>
                <a:cs typeface="微软雅黑" panose="020B0503020204020204" pitchFamily="34" charset="-122"/>
              </a:rPr>
              <a:t>取值为</a:t>
            </a:r>
            <a:r>
              <a:rPr lang="en-US" b="0">
                <a:latin typeface="微软雅黑" panose="020B0503020204020204" pitchFamily="34" charset="-122"/>
                <a:ea typeface="微软雅黑" panose="020B0503020204020204" pitchFamily="34" charset="-122"/>
                <a:cs typeface="微软雅黑" panose="020B0503020204020204" pitchFamily="34" charset="-122"/>
              </a:rPr>
              <a:t>0</a:t>
            </a:r>
            <a:r>
              <a:rPr lang="zh-CN" b="0">
                <a:latin typeface="微软雅黑" panose="020B0503020204020204" pitchFamily="34" charset="-122"/>
                <a:ea typeface="微软雅黑" panose="020B0503020204020204" pitchFamily="34" charset="-122"/>
                <a:cs typeface="微软雅黑" panose="020B0503020204020204" pitchFamily="34" charset="-122"/>
              </a:rPr>
              <a:t>（没有专班经验）或</a:t>
            </a:r>
            <a:r>
              <a:rPr lang="en-US" b="0">
                <a:latin typeface="微软雅黑" panose="020B0503020204020204" pitchFamily="34" charset="-122"/>
                <a:ea typeface="微软雅黑" panose="020B0503020204020204" pitchFamily="34" charset="-122"/>
                <a:cs typeface="微软雅黑" panose="020B0503020204020204" pitchFamily="34" charset="-122"/>
              </a:rPr>
              <a:t>1</a:t>
            </a:r>
            <a:r>
              <a:rPr lang="zh-CN" b="0">
                <a:latin typeface="微软雅黑" panose="020B0503020204020204" pitchFamily="34" charset="-122"/>
                <a:ea typeface="微软雅黑" panose="020B0503020204020204" pitchFamily="34" charset="-122"/>
                <a:cs typeface="微软雅黑" panose="020B0503020204020204" pitchFamily="34" charset="-122"/>
              </a:rPr>
              <a:t>（有专班经验），</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rcRect l="56993" t="17843"/>
          <a:stretch>
            <a:fillRect/>
          </a:stretch>
        </p:blipFill>
        <p:spPr>
          <a:xfrm>
            <a:off x="1415415" y="3694430"/>
            <a:ext cx="652145" cy="406400"/>
          </a:xfrm>
          <a:prstGeom prst="rect">
            <a:avLst/>
          </a:prstGeom>
          <a:noFill/>
          <a:ln w="9525">
            <a:noFill/>
          </a:ln>
        </p:spPr>
      </p:pic>
      <p:sp>
        <p:nvSpPr>
          <p:cNvPr id="109" name="文本框 108"/>
          <p:cNvSpPr txBox="1"/>
          <p:nvPr/>
        </p:nvSpPr>
        <p:spPr>
          <a:xfrm>
            <a:off x="1775460" y="3574097"/>
            <a:ext cx="5080000" cy="506730"/>
          </a:xfrm>
          <a:prstGeom prst="rect">
            <a:avLst/>
          </a:prstGeom>
          <a:noFill/>
          <a:ln w="9525">
            <a:noFill/>
          </a:ln>
        </p:spPr>
        <p:txBody>
          <a:bodyPr>
            <a:spAutoFit/>
          </a:bodyPr>
          <a:p>
            <a:pPr indent="266700">
              <a:lnSpc>
                <a:spcPct val="150000"/>
              </a:lnSpc>
            </a:pPr>
            <a:r>
              <a:rPr lang="zh-CN" b="0">
                <a:latin typeface="微软雅黑" panose="020B0503020204020204" pitchFamily="34" charset="-122"/>
                <a:ea typeface="微软雅黑" panose="020B0503020204020204" pitchFamily="34" charset="-122"/>
              </a:rPr>
              <a:t>为正偏差（通过两边取负值转换为负偏差）。</a:t>
            </a:r>
            <a:endParaRPr lang="zh-CN" altLang="en-US" b="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219364" y="295009"/>
              <a:ext cx="10393045" cy="460375"/>
            </a:xfrm>
            <a:prstGeom prst="rect">
              <a:avLst/>
            </a:prstGeom>
            <a:noFill/>
          </p:spPr>
          <p:txBody>
            <a:bodyPr wrap="square" rtlCol="0">
              <a:spAutoFit/>
            </a:bodyPr>
            <a:lstStyle/>
            <a:p>
              <a:pPr indent="0">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有偏差条件</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——每名员工在不同天内参与的专班在具体班次上应尽可能平均</a:t>
              </a: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2" name="图片 1"/>
          <p:cNvPicPr/>
          <p:nvPr/>
        </p:nvPicPr>
        <p:blipFill>
          <a:blip r:embed="rId1"/>
          <a:stretch>
            <a:fillRect/>
          </a:stretch>
        </p:blipFill>
        <p:spPr>
          <a:xfrm>
            <a:off x="1847850" y="1124585"/>
            <a:ext cx="2182495" cy="1137285"/>
          </a:xfrm>
          <a:prstGeom prst="rect">
            <a:avLst/>
          </a:prstGeom>
          <a:noFill/>
          <a:ln w="9525">
            <a:noFill/>
          </a:ln>
        </p:spPr>
      </p:pic>
      <p:pic>
        <p:nvPicPr>
          <p:cNvPr id="110" name="图片 109"/>
          <p:cNvPicPr/>
          <p:nvPr/>
        </p:nvPicPr>
        <p:blipFill>
          <a:blip r:embed="rId2"/>
          <a:stretch>
            <a:fillRect/>
          </a:stretch>
        </p:blipFill>
        <p:spPr>
          <a:xfrm>
            <a:off x="5808345" y="1417955"/>
            <a:ext cx="2844165" cy="550545"/>
          </a:xfrm>
          <a:prstGeom prst="rect">
            <a:avLst/>
          </a:prstGeom>
          <a:noFill/>
          <a:ln w="9525">
            <a:noFill/>
          </a:ln>
        </p:spPr>
      </p:pic>
      <p:pic>
        <p:nvPicPr>
          <p:cNvPr id="5" name="图片 4"/>
          <p:cNvPicPr/>
          <p:nvPr/>
        </p:nvPicPr>
        <p:blipFill>
          <a:blip r:embed="rId3"/>
          <a:stretch>
            <a:fillRect/>
          </a:stretch>
        </p:blipFill>
        <p:spPr>
          <a:xfrm>
            <a:off x="1847850" y="2261870"/>
            <a:ext cx="3375025" cy="1137285"/>
          </a:xfrm>
          <a:prstGeom prst="rect">
            <a:avLst/>
          </a:prstGeom>
          <a:noFill/>
          <a:ln w="9525">
            <a:noFill/>
          </a:ln>
        </p:spPr>
      </p:pic>
      <p:pic>
        <p:nvPicPr>
          <p:cNvPr id="6" name="图片 5"/>
          <p:cNvPicPr/>
          <p:nvPr/>
        </p:nvPicPr>
        <p:blipFill>
          <a:blip r:embed="rId4"/>
          <a:stretch>
            <a:fillRect/>
          </a:stretch>
        </p:blipFill>
        <p:spPr>
          <a:xfrm>
            <a:off x="6273165" y="2276475"/>
            <a:ext cx="4273550" cy="1137285"/>
          </a:xfrm>
          <a:prstGeom prst="rect">
            <a:avLst/>
          </a:prstGeom>
          <a:noFill/>
          <a:ln w="9525">
            <a:noFill/>
          </a:ln>
        </p:spPr>
      </p:pic>
      <p:grpSp>
        <p:nvGrpSpPr>
          <p:cNvPr id="8" name="组合 7"/>
          <p:cNvGrpSpPr/>
          <p:nvPr/>
        </p:nvGrpSpPr>
        <p:grpSpPr>
          <a:xfrm>
            <a:off x="1631950" y="3933190"/>
            <a:ext cx="9438640" cy="1337945"/>
            <a:chOff x="2796" y="5627"/>
            <a:chExt cx="14864" cy="2107"/>
          </a:xfrm>
        </p:grpSpPr>
        <p:sp>
          <p:nvSpPr>
            <p:cNvPr id="113" name="文本框 112"/>
            <p:cNvSpPr txBox="1"/>
            <p:nvPr/>
          </p:nvSpPr>
          <p:spPr>
            <a:xfrm>
              <a:off x="2796" y="5627"/>
              <a:ext cx="14864" cy="2107"/>
            </a:xfrm>
            <a:prstGeom prst="rect">
              <a:avLst/>
            </a:prstGeom>
            <a:noFill/>
            <a:ln w="9525">
              <a:noFill/>
            </a:ln>
          </p:spPr>
          <p:txBody>
            <a:bodyPr wrap="square">
              <a:spAutoFit/>
            </a:bodyPr>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其中，</a:t>
              </a:r>
              <a:r>
                <a:rPr lang="en-US" b="0">
                  <a:latin typeface="微软雅黑" panose="020B0503020204020204" pitchFamily="34" charset="-122"/>
                  <a:ea typeface="微软雅黑" panose="020B0503020204020204" pitchFamily="34" charset="-122"/>
                  <a:cs typeface="微软雅黑" panose="020B0503020204020204" pitchFamily="34" charset="-122"/>
                </a:rPr>
                <a:t>avg</a:t>
              </a:r>
              <a:r>
                <a:rPr lang="zh-CN" b="0">
                  <a:latin typeface="微软雅黑" panose="020B0503020204020204" pitchFamily="34" charset="-122"/>
                  <a:ea typeface="微软雅黑" panose="020B0503020204020204" pitchFamily="34" charset="-122"/>
                  <a:cs typeface="微软雅黑" panose="020B0503020204020204" pitchFamily="34" charset="-122"/>
                </a:rPr>
                <a:t>为一位员工四个班次工作次数的平均值，</a:t>
              </a:r>
              <a:r>
                <a:rPr lang="en-US" b="0">
                  <a:latin typeface="微软雅黑" panose="020B0503020204020204" pitchFamily="34" charset="-122"/>
                  <a:ea typeface="微软雅黑" panose="020B0503020204020204" pitchFamily="34" charset="-122"/>
                  <a:cs typeface="微软雅黑" panose="020B0503020204020204" pitchFamily="34" charset="-122"/>
                </a:rPr>
                <a:t>ya_avg</a:t>
              </a:r>
              <a:r>
                <a:rPr lang="zh-CN" b="0">
                  <a:latin typeface="微软雅黑" panose="020B0503020204020204" pitchFamily="34" charset="-122"/>
                  <a:ea typeface="微软雅黑" panose="020B0503020204020204" pitchFamily="34" charset="-122"/>
                  <a:cs typeface="微软雅黑" panose="020B0503020204020204" pitchFamily="34" charset="-122"/>
                </a:rPr>
                <a:t>为员工在A班次工作次数与四个班次工作次数的平均值的差，</a:t>
              </a:r>
              <a:r>
                <a:rPr lang="en-US" b="0">
                  <a:latin typeface="微软雅黑" panose="020B0503020204020204" pitchFamily="34" charset="-122"/>
                  <a:ea typeface="微软雅黑" panose="020B0503020204020204" pitchFamily="34" charset="-122"/>
                  <a:cs typeface="微软雅黑" panose="020B0503020204020204" pitchFamily="34" charset="-122"/>
                </a:rPr>
                <a:t>minya_avg</a:t>
              </a:r>
              <a:r>
                <a:rPr lang="zh-CN" b="0">
                  <a:latin typeface="微软雅黑" panose="020B0503020204020204" pitchFamily="34" charset="-122"/>
                  <a:ea typeface="微软雅黑" panose="020B0503020204020204" pitchFamily="34" charset="-122"/>
                  <a:cs typeface="微软雅黑" panose="020B0503020204020204" pitchFamily="34" charset="-122"/>
                </a:rPr>
                <a:t>为</a:t>
              </a:r>
              <a:r>
                <a:rPr lang="en-US" b="0">
                  <a:latin typeface="微软雅黑" panose="020B0503020204020204" pitchFamily="34" charset="-122"/>
                  <a:ea typeface="微软雅黑" panose="020B0503020204020204" pitchFamily="34" charset="-122"/>
                  <a:cs typeface="微软雅黑" panose="020B0503020204020204" pitchFamily="34" charset="-122"/>
                </a:rPr>
                <a:t>ya_avg</a:t>
              </a:r>
              <a:r>
                <a:rPr lang="zh-CN" b="0">
                  <a:latin typeface="微软雅黑" panose="020B0503020204020204" pitchFamily="34" charset="-122"/>
                  <a:ea typeface="微软雅黑" panose="020B0503020204020204" pitchFamily="34" charset="-122"/>
                  <a:cs typeface="微软雅黑" panose="020B0503020204020204" pitchFamily="34" charset="-122"/>
                </a:rPr>
                <a:t>按从小到大方式排列的数组，</a:t>
              </a:r>
              <a:r>
                <a:rPr lang="en-US" b="0">
                  <a:latin typeface="微软雅黑" panose="020B0503020204020204" pitchFamily="34" charset="-122"/>
                  <a:ea typeface="微软雅黑" panose="020B0503020204020204" pitchFamily="34" charset="-122"/>
                  <a:cs typeface="微软雅黑" panose="020B0503020204020204" pitchFamily="34" charset="-122"/>
                </a:rPr>
                <a:t>target_A</a:t>
              </a:r>
              <a:r>
                <a:rPr lang="zh-CN" b="0">
                  <a:latin typeface="微软雅黑" panose="020B0503020204020204" pitchFamily="34" charset="-122"/>
                  <a:ea typeface="微软雅黑" panose="020B0503020204020204" pitchFamily="34" charset="-122"/>
                  <a:cs typeface="微软雅黑" panose="020B0503020204020204" pitchFamily="34" charset="-122"/>
                </a:rPr>
                <a:t>为只考虑员工在具体班次上分布平均时排班员工的</a:t>
              </a:r>
              <a:r>
                <a:rPr lang="en-US" b="0">
                  <a:latin typeface="微软雅黑" panose="020B0503020204020204" pitchFamily="34" charset="-122"/>
                  <a:ea typeface="微软雅黑" panose="020B0503020204020204" pitchFamily="34" charset="-122"/>
                  <a:cs typeface="微软雅黑" panose="020B0503020204020204" pitchFamily="34" charset="-122"/>
                </a:rPr>
                <a:t>ya_avg</a:t>
              </a:r>
              <a:r>
                <a:rPr lang="zh-CN" b="0">
                  <a:latin typeface="微软雅黑" panose="020B0503020204020204" pitchFamily="34" charset="-122"/>
                  <a:ea typeface="微软雅黑" panose="020B0503020204020204" pitchFamily="34" charset="-122"/>
                  <a:cs typeface="微软雅黑" panose="020B0503020204020204" pitchFamily="34" charset="-122"/>
                </a:rPr>
                <a:t>之和，</a:t>
              </a:r>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a:latin typeface="微软雅黑" panose="020B0503020204020204" pitchFamily="34" charset="-122"/>
                  <a:ea typeface="微软雅黑" panose="020B0503020204020204" pitchFamily="34" charset="-122"/>
                  <a:cs typeface="微软雅黑" panose="020B0503020204020204" pitchFamily="34" charset="-122"/>
                </a:rPr>
                <a:t>为负偏差。</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p:nvPr/>
          </p:nvPicPr>
          <p:blipFill>
            <a:blip r:embed="rId5"/>
            <a:srcRect l="61105" t="20111"/>
            <a:stretch>
              <a:fillRect/>
            </a:stretch>
          </p:blipFill>
          <p:spPr>
            <a:xfrm>
              <a:off x="12548" y="7158"/>
              <a:ext cx="1028" cy="576"/>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1261110"/>
            <a:chOff x="277659" y="126099"/>
            <a:chExt cx="11889804" cy="1261110"/>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244129" y="188329"/>
              <a:ext cx="10393045" cy="1198880"/>
            </a:xfrm>
            <a:prstGeom prst="rect">
              <a:avLst/>
            </a:prstGeom>
            <a:noFill/>
          </p:spPr>
          <p:txBody>
            <a:bodyPr wrap="square" rtlCol="0">
              <a:spAutoFit/>
            </a:bodyPr>
            <a:lstStyle/>
            <a:p>
              <a:pPr indent="0">
                <a:lnSpc>
                  <a:spcPct val="150000"/>
                </a:lnSpc>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有偏差条件</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历史事故次数较高的员工参与专班时须与历史事故次数较低的员工组成专班。</a:t>
              </a:r>
              <a:endPar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2" name="图片 1"/>
          <p:cNvPicPr/>
          <p:nvPr/>
        </p:nvPicPr>
        <p:blipFill>
          <a:blip r:embed="rId1"/>
          <a:stretch>
            <a:fillRect/>
          </a:stretch>
        </p:blipFill>
        <p:spPr>
          <a:xfrm>
            <a:off x="2423160" y="1772920"/>
            <a:ext cx="7514590" cy="1139190"/>
          </a:xfrm>
          <a:prstGeom prst="rect">
            <a:avLst/>
          </a:prstGeom>
          <a:noFill/>
          <a:ln w="9525">
            <a:noFill/>
          </a:ln>
        </p:spPr>
      </p:pic>
      <p:sp>
        <p:nvSpPr>
          <p:cNvPr id="115" name="文本框 114"/>
          <p:cNvSpPr txBox="1"/>
          <p:nvPr/>
        </p:nvSpPr>
        <p:spPr>
          <a:xfrm>
            <a:off x="1415415" y="3429000"/>
            <a:ext cx="9577705" cy="922020"/>
          </a:xfrm>
          <a:prstGeom prst="rect">
            <a:avLst/>
          </a:prstGeom>
          <a:noFill/>
          <a:ln w="9525">
            <a:noFill/>
          </a:ln>
        </p:spPr>
        <p:txBody>
          <a:bodyPr wrap="square">
            <a:spAutoFit/>
          </a:bodyPr>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其中，</a:t>
            </a:r>
            <a:r>
              <a:rPr lang="en-US" b="0">
                <a:latin typeface="微软雅黑" panose="020B0503020204020204" pitchFamily="34" charset="-122"/>
                <a:ea typeface="微软雅黑" panose="020B0503020204020204" pitchFamily="34" charset="-122"/>
                <a:cs typeface="微软雅黑" panose="020B0503020204020204" pitchFamily="34" charset="-122"/>
              </a:rPr>
              <a:t>num</a:t>
            </a:r>
            <a:r>
              <a:rPr lang="zh-CN" b="0">
                <a:latin typeface="微软雅黑" panose="020B0503020204020204" pitchFamily="34" charset="-122"/>
                <a:ea typeface="微软雅黑" panose="020B0503020204020204" pitchFamily="34" charset="-122"/>
                <a:cs typeface="微软雅黑" panose="020B0503020204020204" pitchFamily="34" charset="-122"/>
              </a:rPr>
              <a:t>为当前在岗的员工数，</a:t>
            </a:r>
            <a:r>
              <a:rPr lang="en-US" b="0">
                <a:latin typeface="微软雅黑" panose="020B0503020204020204" pitchFamily="34" charset="-122"/>
                <a:ea typeface="微软雅黑" panose="020B0503020204020204" pitchFamily="34" charset="-122"/>
                <a:cs typeface="微软雅黑" panose="020B0503020204020204" pitchFamily="34" charset="-122"/>
              </a:rPr>
              <a:t>danger</a:t>
            </a:r>
            <a:r>
              <a:rPr lang="zh-CN" b="0">
                <a:latin typeface="微软雅黑" panose="020B0503020204020204" pitchFamily="34" charset="-122"/>
                <a:ea typeface="微软雅黑" panose="020B0503020204020204" pitchFamily="34" charset="-122"/>
                <a:cs typeface="微软雅黑" panose="020B0503020204020204" pitchFamily="34" charset="-122"/>
              </a:rPr>
              <a:t>取值为</a:t>
            </a:r>
            <a:r>
              <a:rPr lang="en-US" b="0">
                <a:latin typeface="微软雅黑" panose="020B0503020204020204" pitchFamily="34" charset="-122"/>
                <a:ea typeface="微软雅黑" panose="020B0503020204020204" pitchFamily="34" charset="-122"/>
                <a:cs typeface="微软雅黑" panose="020B0503020204020204" pitchFamily="34" charset="-122"/>
              </a:rPr>
              <a:t>-1</a:t>
            </a:r>
            <a:r>
              <a:rPr lang="zh-CN" b="0">
                <a:latin typeface="微软雅黑" panose="020B0503020204020204" pitchFamily="34" charset="-122"/>
                <a:ea typeface="微软雅黑" panose="020B0503020204020204" pitchFamily="34" charset="-122"/>
                <a:cs typeface="微软雅黑" panose="020B0503020204020204" pitchFamily="34" charset="-122"/>
              </a:rPr>
              <a:t>（事故少）、</a:t>
            </a:r>
            <a:r>
              <a:rPr lang="en-US" b="0">
                <a:latin typeface="微软雅黑" panose="020B0503020204020204" pitchFamily="34" charset="-122"/>
                <a:ea typeface="微软雅黑" panose="020B0503020204020204" pitchFamily="34" charset="-122"/>
                <a:cs typeface="微软雅黑" panose="020B0503020204020204" pitchFamily="34" charset="-122"/>
              </a:rPr>
              <a:t>0</a:t>
            </a:r>
            <a:r>
              <a:rPr lang="zh-CN" b="0">
                <a:latin typeface="微软雅黑" panose="020B0503020204020204" pitchFamily="34" charset="-122"/>
                <a:ea typeface="微软雅黑" panose="020B0503020204020204" pitchFamily="34" charset="-122"/>
                <a:cs typeface="微软雅黑" panose="020B0503020204020204" pitchFamily="34" charset="-122"/>
              </a:rPr>
              <a:t>（事故中等）或</a:t>
            </a:r>
            <a:r>
              <a:rPr lang="en-US" b="0">
                <a:latin typeface="微软雅黑" panose="020B0503020204020204" pitchFamily="34" charset="-122"/>
                <a:ea typeface="微软雅黑" panose="020B0503020204020204" pitchFamily="34" charset="-122"/>
                <a:cs typeface="微软雅黑" panose="020B0503020204020204" pitchFamily="34" charset="-122"/>
              </a:rPr>
              <a:t>1</a:t>
            </a:r>
            <a:r>
              <a:rPr lang="zh-CN" b="0">
                <a:latin typeface="微软雅黑" panose="020B0503020204020204" pitchFamily="34" charset="-122"/>
                <a:ea typeface="微软雅黑" panose="020B0503020204020204" pitchFamily="34" charset="-122"/>
                <a:cs typeface="微软雅黑" panose="020B0503020204020204" pitchFamily="34" charset="-122"/>
              </a:rPr>
              <a:t>（事故多），</a:t>
            </a:r>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a:latin typeface="微软雅黑" panose="020B0503020204020204" pitchFamily="34" charset="-122"/>
                <a:ea typeface="微软雅黑" panose="020B0503020204020204" pitchFamily="34" charset="-122"/>
                <a:cs typeface="微软雅黑" panose="020B0503020204020204" pitchFamily="34" charset="-122"/>
              </a:rPr>
              <a:t>、</a:t>
            </a:r>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0">
                <a:latin typeface="微软雅黑" panose="020B0503020204020204" pitchFamily="34" charset="-122"/>
                <a:ea typeface="微软雅黑" panose="020B0503020204020204" pitchFamily="34" charset="-122"/>
                <a:cs typeface="微软雅黑" panose="020B0503020204020204" pitchFamily="34" charset="-122"/>
              </a:rPr>
              <a:t>为负偏差。</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2"/>
          <a:srcRect l="43795" t="28375" r="-55" b="18625"/>
          <a:stretch>
            <a:fillRect/>
          </a:stretch>
        </p:blipFill>
        <p:spPr>
          <a:xfrm>
            <a:off x="2135505" y="3973195"/>
            <a:ext cx="647700" cy="309880"/>
          </a:xfrm>
          <a:prstGeom prst="rect">
            <a:avLst/>
          </a:prstGeom>
          <a:noFill/>
          <a:ln w="9525">
            <a:noFill/>
          </a:ln>
        </p:spPr>
      </p:pic>
      <p:pic>
        <p:nvPicPr>
          <p:cNvPr id="4" name="图片 3"/>
          <p:cNvPicPr/>
          <p:nvPr/>
        </p:nvPicPr>
        <p:blipFill>
          <a:blip r:embed="rId3"/>
          <a:srcRect l="42256" t="17453" r="-410" b="17453"/>
          <a:stretch>
            <a:fillRect/>
          </a:stretch>
        </p:blipFill>
        <p:spPr>
          <a:xfrm>
            <a:off x="2999740" y="3932555"/>
            <a:ext cx="720090" cy="3721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707390"/>
            <a:chOff x="277659" y="126099"/>
            <a:chExt cx="11889804" cy="707390"/>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244129" y="188329"/>
              <a:ext cx="10393045" cy="645160"/>
            </a:xfrm>
            <a:prstGeom prst="rect">
              <a:avLst/>
            </a:prstGeom>
            <a:noFill/>
          </p:spPr>
          <p:txBody>
            <a:bodyPr wrap="square" rtlCol="0">
              <a:spAutoFit/>
            </a:bodyPr>
            <a:lstStyle/>
            <a:p>
              <a:pPr indent="0">
                <a:lnSpc>
                  <a:spcPct val="150000"/>
                </a:lnSpc>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目标函数</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6" name="图片 5"/>
          <p:cNvPicPr/>
          <p:nvPr/>
        </p:nvPicPr>
        <p:blipFill>
          <a:blip r:embed="rId1"/>
          <a:stretch>
            <a:fillRect/>
          </a:stretch>
        </p:blipFill>
        <p:spPr>
          <a:xfrm>
            <a:off x="1199515" y="1412875"/>
            <a:ext cx="9502140" cy="690245"/>
          </a:xfrm>
          <a:prstGeom prst="rect">
            <a:avLst/>
          </a:prstGeom>
          <a:noFill/>
          <a:ln w="9525">
            <a:noFill/>
          </a:ln>
        </p:spPr>
      </p:pic>
      <p:sp>
        <p:nvSpPr>
          <p:cNvPr id="118" name="文本框 117"/>
          <p:cNvSpPr txBox="1"/>
          <p:nvPr/>
        </p:nvSpPr>
        <p:spPr>
          <a:xfrm>
            <a:off x="1055370" y="2493010"/>
            <a:ext cx="9714230" cy="922020"/>
          </a:xfrm>
          <a:prstGeom prst="rect">
            <a:avLst/>
          </a:prstGeom>
          <a:noFill/>
          <a:ln w="9525">
            <a:noFill/>
          </a:ln>
        </p:spPr>
        <p:txBody>
          <a:bodyPr wrap="square">
            <a:spAutoFit/>
          </a:bodyPr>
          <a:p>
            <a:pPr indent="0">
              <a:lnSpc>
                <a:spcPct val="150000"/>
              </a:lnSpc>
              <a:buFont typeface="Arial" panose="020B0604020202090204" pitchFamily="34" charset="0"/>
              <a:buNone/>
            </a:pPr>
            <a:r>
              <a:rPr lang="zh-CN" b="0">
                <a:latin typeface="微软雅黑" panose="020B0503020204020204" pitchFamily="34" charset="-122"/>
                <a:ea typeface="微软雅黑" panose="020B0503020204020204" pitchFamily="34" charset="-122"/>
                <a:cs typeface="微软雅黑" panose="020B0503020204020204" pitchFamily="34" charset="-122"/>
              </a:rPr>
              <a:t>其中，</a:t>
            </a:r>
            <a:r>
              <a:rPr lang="en-US" b="0">
                <a:latin typeface="微软雅黑" panose="020B0503020204020204" pitchFamily="34" charset="-122"/>
                <a:ea typeface="微软雅黑" panose="020B0503020204020204" pitchFamily="34" charset="-122"/>
                <a:cs typeface="微软雅黑" panose="020B0503020204020204" pitchFamily="34" charset="-122"/>
              </a:rPr>
              <a:t>W3=1000</a:t>
            </a:r>
            <a:r>
              <a:rPr lang="zh-CN" b="0">
                <a:latin typeface="微软雅黑" panose="020B0503020204020204" pitchFamily="34" charset="-122"/>
                <a:ea typeface="微软雅黑" panose="020B0503020204020204" pitchFamily="34" charset="-122"/>
                <a:cs typeface="微软雅黑" panose="020B0503020204020204" pitchFamily="34" charset="-122"/>
              </a:rPr>
              <a:t>，</a:t>
            </a:r>
            <a:r>
              <a:rPr lang="en-US" b="0">
                <a:latin typeface="微软雅黑" panose="020B0503020204020204" pitchFamily="34" charset="-122"/>
                <a:ea typeface="微软雅黑" panose="020B0503020204020204" pitchFamily="34" charset="-122"/>
                <a:cs typeface="微软雅黑" panose="020B0503020204020204" pitchFamily="34" charset="-122"/>
              </a:rPr>
              <a:t>W2=100</a:t>
            </a:r>
            <a:r>
              <a:rPr lang="zh-CN" b="0">
                <a:latin typeface="微软雅黑" panose="020B0503020204020204" pitchFamily="34" charset="-122"/>
                <a:ea typeface="微软雅黑" panose="020B0503020204020204" pitchFamily="34" charset="-122"/>
                <a:cs typeface="微软雅黑" panose="020B0503020204020204" pitchFamily="34" charset="-122"/>
              </a:rPr>
              <a:t>，</a:t>
            </a:r>
            <a:r>
              <a:rPr lang="en-US" b="0">
                <a:latin typeface="微软雅黑" panose="020B0503020204020204" pitchFamily="34" charset="-122"/>
                <a:ea typeface="微软雅黑" panose="020B0503020204020204" pitchFamily="34" charset="-122"/>
                <a:cs typeface="微软雅黑" panose="020B0503020204020204" pitchFamily="34" charset="-122"/>
              </a:rPr>
              <a:t>W1=10</a:t>
            </a:r>
            <a:r>
              <a:rPr lang="zh-CN" b="0">
                <a:latin typeface="微软雅黑" panose="020B0503020204020204" pitchFamily="34" charset="-122"/>
                <a:ea typeface="微软雅黑" panose="020B0503020204020204" pitchFamily="34" charset="-122"/>
                <a:cs typeface="微软雅黑" panose="020B0503020204020204" pitchFamily="34" charset="-122"/>
              </a:rPr>
              <a:t>，</a:t>
            </a:r>
            <a:r>
              <a:rPr lang="en-US" b="0">
                <a:latin typeface="微软雅黑" panose="020B0503020204020204" pitchFamily="34" charset="-122"/>
                <a:ea typeface="微软雅黑" panose="020B0503020204020204" pitchFamily="34" charset="-122"/>
                <a:cs typeface="微软雅黑" panose="020B0503020204020204" pitchFamily="34" charset="-122"/>
              </a:rPr>
              <a:t>W0=1</a:t>
            </a:r>
            <a:r>
              <a:rPr lang="zh-CN" b="0">
                <a:latin typeface="微软雅黑" panose="020B0503020204020204" pitchFamily="34" charset="-122"/>
                <a:ea typeface="微软雅黑" panose="020B0503020204020204" pitchFamily="34" charset="-122"/>
                <a:cs typeface="微软雅黑" panose="020B0503020204020204" pitchFamily="34" charset="-122"/>
              </a:rPr>
              <a:t>，为各偏差的权重，体现了均衡性和专班安排原则的重要性次序。</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707390"/>
            <a:chOff x="277659" y="126099"/>
            <a:chExt cx="11889804" cy="707390"/>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244129" y="188329"/>
              <a:ext cx="10393045" cy="645160"/>
            </a:xfrm>
            <a:prstGeom prst="rect">
              <a:avLst/>
            </a:prstGeom>
            <a:noFill/>
          </p:spPr>
          <p:txBody>
            <a:bodyPr wrap="square" rtlCol="0">
              <a:spAutoFit/>
            </a:bodyPr>
            <a:lstStyle/>
            <a:p>
              <a:pPr indent="0">
                <a:lnSpc>
                  <a:spcPct val="150000"/>
                </a:lnSpc>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无偏差条件</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3287395" y="260985"/>
            <a:ext cx="6819265" cy="6339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707390"/>
            <a:chOff x="277659" y="126099"/>
            <a:chExt cx="11889804" cy="707390"/>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244129" y="188329"/>
              <a:ext cx="10393045" cy="645160"/>
            </a:xfrm>
            <a:prstGeom prst="rect">
              <a:avLst/>
            </a:prstGeom>
            <a:noFill/>
          </p:spPr>
          <p:txBody>
            <a:bodyPr wrap="square" rtlCol="0">
              <a:spAutoFit/>
            </a:bodyPr>
            <a:lstStyle/>
            <a:p>
              <a:pPr indent="0">
                <a:lnSpc>
                  <a:spcPct val="150000"/>
                </a:lnSpc>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有偏差条件</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2" name="图片 1"/>
          <p:cNvPicPr>
            <a:picLocks noChangeAspect="1"/>
          </p:cNvPicPr>
          <p:nvPr/>
        </p:nvPicPr>
        <p:blipFill>
          <a:blip r:embed="rId1"/>
          <a:stretch>
            <a:fillRect/>
          </a:stretch>
        </p:blipFill>
        <p:spPr>
          <a:xfrm>
            <a:off x="767080" y="1340485"/>
            <a:ext cx="10426700" cy="4686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290068" y="3820984"/>
            <a:ext cx="3705860" cy="1830066"/>
            <a:chOff x="8062497" y="4518561"/>
            <a:chExt cx="3705860" cy="1830066"/>
          </a:xfrm>
        </p:grpSpPr>
        <p:cxnSp>
          <p:nvCxnSpPr>
            <p:cNvPr id="15" name="直接连接符 14"/>
            <p:cNvCxnSpPr/>
            <p:nvPr/>
          </p:nvCxnSpPr>
          <p:spPr>
            <a:xfrm>
              <a:off x="8062497" y="6348627"/>
              <a:ext cx="3705860" cy="0"/>
            </a:xfrm>
            <a:prstGeom prst="line">
              <a:avLst/>
            </a:prstGeom>
            <a:ln w="60325">
              <a:gradFill>
                <a:gsLst>
                  <a:gs pos="0">
                    <a:schemeClr val="bg1">
                      <a:alpha val="0"/>
                    </a:schemeClr>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734905" y="4518561"/>
              <a:ext cx="0" cy="1800000"/>
            </a:xfrm>
            <a:prstGeom prst="line">
              <a:avLst/>
            </a:prstGeom>
            <a:ln w="60325">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53" name="AutoShape 51"/>
          <p:cNvSpPr>
            <a:spLocks noChangeArrowheads="1"/>
          </p:cNvSpPr>
          <p:nvPr/>
        </p:nvSpPr>
        <p:spPr bwMode="gray">
          <a:xfrm>
            <a:off x="4944110" y="2924176"/>
            <a:ext cx="4241165" cy="761364"/>
          </a:xfrm>
          <a:prstGeom prst="roundRect">
            <a:avLst>
              <a:gd name="adj" fmla="val 0"/>
            </a:avLst>
          </a:prstGeom>
          <a:noFill/>
          <a:ln w="28575" algn="ctr">
            <a:noFill/>
            <a:round/>
          </a:ln>
          <a:effectLst/>
        </p:spPr>
        <p:txBody>
          <a:bodyPr wrap="square" lIns="0" tIns="0" rIns="0" bIns="0" anchor="ctr">
            <a:spAutoFit/>
          </a:bodyPr>
          <a:lstStyle/>
          <a:p>
            <a:pPr algn="l">
              <a:lnSpc>
                <a:spcPct val="90000"/>
              </a:lnSpc>
              <a:buClr>
                <a:schemeClr val="bg2"/>
              </a:buClr>
              <a:buSzPct val="70000"/>
              <a:buFont typeface="Wingdings" panose="05000000000000000000" pitchFamily="2" charset="2"/>
              <a:buNone/>
              <a:defRPr/>
            </a:pPr>
            <a:r>
              <a:rPr lang="zh-CN" altLang="en-US"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数</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altLang="en-US"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据</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altLang="en-US"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模</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altLang="en-US"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拟</a:t>
            </a:r>
            <a:endParaRPr lang="zh-CN" altLang="en-US"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8" name="组合 7"/>
          <p:cNvGrpSpPr/>
          <p:nvPr/>
        </p:nvGrpSpPr>
        <p:grpSpPr>
          <a:xfrm>
            <a:off x="3700067" y="2713696"/>
            <a:ext cx="1016380" cy="1182431"/>
            <a:chOff x="2701946" y="2702230"/>
            <a:chExt cx="1016380" cy="1182431"/>
          </a:xfrm>
        </p:grpSpPr>
        <p:sp>
          <p:nvSpPr>
            <p:cNvPr id="54" name="矩形 53"/>
            <p:cNvSpPr/>
            <p:nvPr/>
          </p:nvSpPr>
          <p:spPr>
            <a:xfrm>
              <a:off x="2701946" y="2899777"/>
              <a:ext cx="1016380" cy="984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03</a:t>
              </a:r>
              <a:endParaRPr lang="zh-CN" altLang="en-US" sz="60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5" name="矩形 54"/>
            <p:cNvSpPr/>
            <p:nvPr/>
          </p:nvSpPr>
          <p:spPr>
            <a:xfrm>
              <a:off x="2860225" y="2702230"/>
              <a:ext cx="699822" cy="36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Part</a:t>
              </a:r>
              <a:endParaRPr lang="zh-CN" altLang="en-US" sz="22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4" name="矩形 3"/>
          <p:cNvSpPr/>
          <p:nvPr/>
        </p:nvSpPr>
        <p:spPr>
          <a:xfrm>
            <a:off x="402431" y="450056"/>
            <a:ext cx="11387138" cy="5957888"/>
          </a:xfrm>
          <a:prstGeom prst="rect">
            <a:avLst/>
          </a:prstGeom>
          <a:noFill/>
          <a:ln>
            <a:solidFill>
              <a:srgbClr val="305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60000" y="342056"/>
            <a:ext cx="3672000" cy="216000"/>
          </a:xfrm>
          <a:prstGeom prst="rect">
            <a:avLst/>
          </a:prstGeom>
          <a:solidFill>
            <a:srgbClr val="30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60000" y="6299944"/>
            <a:ext cx="3672000" cy="216000"/>
          </a:xfrm>
          <a:prstGeom prst="rect">
            <a:avLst/>
          </a:prstGeom>
          <a:solidFill>
            <a:srgbClr val="30507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14:presetBounceEnd="21000">
                                      <p:stCondLst>
                                        <p:cond delay="0"/>
                                      </p:stCondLst>
                                      <p:iterate type="lt">
                                        <p:tmPct val="5000"/>
                                      </p:iterate>
                                      <p:childTnLst>
                                        <p:set>
                                          <p:cBhvr>
                                            <p:cTn id="15" dur="1" fill="hold">
                                              <p:stCondLst>
                                                <p:cond delay="0"/>
                                              </p:stCondLst>
                                            </p:cTn>
                                            <p:tgtEl>
                                              <p:spTgt spid="53"/>
                                            </p:tgtEl>
                                            <p:attrNameLst>
                                              <p:attrName>style.visibility</p:attrName>
                                            </p:attrNameLst>
                                          </p:cBhvr>
                                          <p:to>
                                            <p:strVal val="visible"/>
                                          </p:to>
                                        </p:set>
                                        <p:anim calcmode="lin" valueType="num" p14:bounceEnd="21000">
                                          <p:cBhvr additive="base">
                                            <p:cTn id="16" dur="750" fill="hold"/>
                                            <p:tgtEl>
                                              <p:spTgt spid="53"/>
                                            </p:tgtEl>
                                            <p:attrNameLst>
                                              <p:attrName>ppt_x</p:attrName>
                                            </p:attrNameLst>
                                          </p:cBhvr>
                                          <p:tavLst>
                                            <p:tav tm="0">
                                              <p:val>
                                                <p:strVal val="1+#ppt_w/2"/>
                                              </p:val>
                                            </p:tav>
                                            <p:tav tm="100000">
                                              <p:val>
                                                <p:strVal val="#ppt_x"/>
                                              </p:val>
                                            </p:tav>
                                          </p:tavLst>
                                        </p:anim>
                                        <p:anim calcmode="lin" valueType="num" p14:bounceEnd="21000">
                                          <p:cBhvr additive="base">
                                            <p:cTn id="17"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stCondLst>
                                        <p:cond delay="0"/>
                                      </p:stCondLst>
                                      <p:iterate type="lt">
                                        <p:tmPct val="5000"/>
                                      </p:iterate>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750" fill="hold"/>
                                            <p:tgtEl>
                                              <p:spTgt spid="53"/>
                                            </p:tgtEl>
                                            <p:attrNameLst>
                                              <p:attrName>ppt_x</p:attrName>
                                            </p:attrNameLst>
                                          </p:cBhvr>
                                          <p:tavLst>
                                            <p:tav tm="0">
                                              <p:val>
                                                <p:strVal val="1+#ppt_w/2"/>
                                              </p:val>
                                            </p:tav>
                                            <p:tav tm="100000">
                                              <p:val>
                                                <p:strVal val="#ppt_x"/>
                                              </p:val>
                                            </p:tav>
                                          </p:tavLst>
                                        </p:anim>
                                        <p:anim calcmode="lin" valueType="num">
                                          <p:cBhvr additive="base">
                                            <p:cTn id="17"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03</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308985" cy="460375"/>
            </a:xfrm>
            <a:prstGeom prst="rect">
              <a:avLst/>
            </a:prstGeom>
            <a:noFill/>
          </p:spPr>
          <p:txBody>
            <a:bodyPr wrap="square" rtlCol="0">
              <a:spAutoFit/>
            </a:bodyPr>
            <a:lstStyle/>
            <a:p>
              <a:pPr indent="0">
                <a:buFont typeface="Wingdings" panose="05000000000000000000" pitchFamily="2" charset="2"/>
                <a:buNone/>
              </a:pPr>
              <a:r>
                <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数据模拟</a:t>
              </a:r>
              <a:endPar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18" name="文本框 117"/>
          <p:cNvSpPr txBox="1"/>
          <p:nvPr/>
        </p:nvSpPr>
        <p:spPr>
          <a:xfrm>
            <a:off x="1199515" y="980440"/>
            <a:ext cx="9652000" cy="922020"/>
          </a:xfrm>
          <a:prstGeom prst="rect">
            <a:avLst/>
          </a:prstGeom>
          <a:noFill/>
          <a:ln w="9525">
            <a:noFill/>
          </a:ln>
        </p:spPr>
        <p:txBody>
          <a:bodyPr wrap="square">
            <a:spAutoFit/>
          </a:bodyPr>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（黄色表示还未入职的员工，</a:t>
            </a:r>
            <a:r>
              <a:rPr lang="en-US" b="0">
                <a:latin typeface="微软雅黑" panose="020B0503020204020204" pitchFamily="34" charset="-122"/>
                <a:ea typeface="微软雅黑" panose="020B0503020204020204" pitchFamily="34" charset="-122"/>
                <a:cs typeface="微软雅黑" panose="020B0503020204020204" pitchFamily="34" charset="-122"/>
              </a:rPr>
              <a:t>A, B, C, D</a:t>
            </a:r>
            <a:r>
              <a:rPr lang="zh-CN" b="0">
                <a:latin typeface="微软雅黑" panose="020B0503020204020204" pitchFamily="34" charset="-122"/>
                <a:ea typeface="微软雅黑" panose="020B0503020204020204" pitchFamily="34" charset="-122"/>
                <a:cs typeface="微软雅黑" panose="020B0503020204020204" pitchFamily="34" charset="-122"/>
              </a:rPr>
              <a:t>下的数字表示该员工被排到该班的次数，当天为</a:t>
            </a:r>
            <a:r>
              <a:rPr lang="en-US" b="0">
                <a:latin typeface="微软雅黑" panose="020B0503020204020204" pitchFamily="34" charset="-122"/>
                <a:ea typeface="微软雅黑" panose="020B0503020204020204" pitchFamily="34" charset="-122"/>
                <a:cs typeface="微软雅黑" panose="020B0503020204020204" pitchFamily="34" charset="-122"/>
              </a:rPr>
              <a:t>10</a:t>
            </a:r>
            <a:r>
              <a:rPr lang="zh-CN" b="0">
                <a:latin typeface="微软雅黑" panose="020B0503020204020204" pitchFamily="34" charset="-122"/>
                <a:ea typeface="微软雅黑" panose="020B0503020204020204" pitchFamily="34" charset="-122"/>
                <a:cs typeface="微软雅黑" panose="020B0503020204020204" pitchFamily="34" charset="-122"/>
              </a:rPr>
              <a:t>人故只有</a:t>
            </a:r>
            <a:r>
              <a:rPr lang="en-US" b="0">
                <a:latin typeface="微软雅黑" panose="020B0503020204020204" pitchFamily="34" charset="-122"/>
                <a:ea typeface="微软雅黑" panose="020B0503020204020204" pitchFamily="34" charset="-122"/>
                <a:cs typeface="微软雅黑" panose="020B0503020204020204" pitchFamily="34" charset="-122"/>
              </a:rPr>
              <a:t>A,B</a:t>
            </a:r>
            <a:r>
              <a:rPr lang="zh-CN" b="0">
                <a:latin typeface="微软雅黑" panose="020B0503020204020204" pitchFamily="34" charset="-122"/>
                <a:ea typeface="微软雅黑" panose="020B0503020204020204" pitchFamily="34" charset="-122"/>
                <a:cs typeface="微软雅黑" panose="020B0503020204020204" pitchFamily="34" charset="-122"/>
              </a:rPr>
              <a:t>两班，橙色字表示该员工当天被排到了该班）</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Picture 1"/>
          <p:cNvPicPr>
            <a:picLocks noChangeAspect="1"/>
          </p:cNvPicPr>
          <p:nvPr/>
        </p:nvPicPr>
        <p:blipFill>
          <a:blip r:embed="rId1"/>
          <a:stretch>
            <a:fillRect/>
          </a:stretch>
        </p:blipFill>
        <p:spPr>
          <a:xfrm>
            <a:off x="1271270" y="2060575"/>
            <a:ext cx="9472930" cy="42138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03</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308985" cy="460375"/>
            </a:xfrm>
            <a:prstGeom prst="rect">
              <a:avLst/>
            </a:prstGeom>
            <a:noFill/>
          </p:spPr>
          <p:txBody>
            <a:bodyPr wrap="square" rtlCol="0">
              <a:spAutoFit/>
            </a:bodyPr>
            <a:lstStyle/>
            <a:p>
              <a:pPr indent="0">
                <a:buFont typeface="Wingdings" panose="05000000000000000000" pitchFamily="2" charset="2"/>
                <a:buNone/>
              </a:pPr>
              <a:r>
                <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数据模拟</a:t>
              </a:r>
              <a:endPar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18" name="文本框 117"/>
          <p:cNvSpPr txBox="1"/>
          <p:nvPr/>
        </p:nvSpPr>
        <p:spPr>
          <a:xfrm>
            <a:off x="1199515" y="980440"/>
            <a:ext cx="9652000" cy="368300"/>
          </a:xfrm>
          <a:prstGeom prst="rect">
            <a:avLst/>
          </a:prstGeom>
          <a:noFill/>
          <a:ln w="9525">
            <a:noFill/>
          </a:ln>
        </p:spPr>
        <p:txBody>
          <a:bodyPr wrap="square">
            <a:spAutoFit/>
          </a:bodyPr>
          <a:p>
            <a:pPr indent="0"/>
            <a:r>
              <a:rPr lang="zh-CN">
                <a:latin typeface="微软雅黑" panose="020B0503020204020204" pitchFamily="34" charset="-122"/>
                <a:ea typeface="微软雅黑" panose="020B0503020204020204" pitchFamily="34" charset="-122"/>
                <a:cs typeface="微软雅黑" panose="020B0503020204020204" pitchFamily="34" charset="-122"/>
                <a:sym typeface="+mn-ea"/>
              </a:rPr>
              <a:t>利用第一天的排班情况更新状态，计算第</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天的排班结果（红色表示已离职）</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Picture 2"/>
          <p:cNvPicPr>
            <a:picLocks noChangeAspect="1"/>
          </p:cNvPicPr>
          <p:nvPr/>
        </p:nvPicPr>
        <p:blipFill>
          <a:blip r:embed="rId1"/>
          <a:stretch>
            <a:fillRect/>
          </a:stretch>
        </p:blipFill>
        <p:spPr>
          <a:xfrm>
            <a:off x="767080" y="1484630"/>
            <a:ext cx="10845165" cy="47358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flipV="1">
            <a:off x="445078" y="296816"/>
            <a:ext cx="3706706" cy="1152000"/>
            <a:chOff x="7978775" y="5196627"/>
            <a:chExt cx="3706706" cy="1152000"/>
          </a:xfrm>
        </p:grpSpPr>
        <p:cxnSp>
          <p:nvCxnSpPr>
            <p:cNvPr id="10" name="直接连接符 9"/>
            <p:cNvCxnSpPr/>
            <p:nvPr/>
          </p:nvCxnSpPr>
          <p:spPr>
            <a:xfrm>
              <a:off x="7978775" y="6319520"/>
              <a:ext cx="3705860" cy="0"/>
            </a:xfrm>
            <a:prstGeom prst="line">
              <a:avLst/>
            </a:prstGeom>
            <a:ln w="60325">
              <a:gradFill>
                <a:gsLst>
                  <a:gs pos="0">
                    <a:schemeClr val="bg1">
                      <a:alpha val="0"/>
                    </a:schemeClr>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685481" y="5196627"/>
              <a:ext cx="0" cy="1152000"/>
            </a:xfrm>
            <a:prstGeom prst="line">
              <a:avLst/>
            </a:prstGeom>
            <a:ln w="60325">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161219" y="4653136"/>
            <a:ext cx="3705860" cy="1830066"/>
            <a:chOff x="8062497" y="4518561"/>
            <a:chExt cx="3705860" cy="1830066"/>
          </a:xfrm>
        </p:grpSpPr>
        <p:cxnSp>
          <p:nvCxnSpPr>
            <p:cNvPr id="15" name="直接连接符 14"/>
            <p:cNvCxnSpPr/>
            <p:nvPr/>
          </p:nvCxnSpPr>
          <p:spPr>
            <a:xfrm>
              <a:off x="8062497" y="6348627"/>
              <a:ext cx="3705860" cy="0"/>
            </a:xfrm>
            <a:prstGeom prst="line">
              <a:avLst/>
            </a:prstGeom>
            <a:ln w="60325">
              <a:gradFill>
                <a:gsLst>
                  <a:gs pos="0">
                    <a:schemeClr val="bg1">
                      <a:alpha val="0"/>
                    </a:schemeClr>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734905" y="4518561"/>
              <a:ext cx="0" cy="1800000"/>
            </a:xfrm>
            <a:prstGeom prst="line">
              <a:avLst/>
            </a:prstGeom>
            <a:ln w="60325">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11564322" y="1805839"/>
            <a:ext cx="538609" cy="2895138"/>
          </a:xfrm>
          <a:prstGeom prst="rect">
            <a:avLst/>
          </a:prstGeom>
          <a:noFill/>
        </p:spPr>
        <p:txBody>
          <a:bodyPr vert="eaVert" wrap="square" lIns="0" tIns="0" rIns="0" bIns="0" rtlCol="0">
            <a:spAutoFit/>
          </a:bodyPr>
          <a:lstStyle/>
          <a:p>
            <a:pPr algn="dist"/>
            <a:r>
              <a:rPr lang="en-US" altLang="zh-CN" sz="3500" b="1" dirty="0">
                <a:solidFill>
                  <a:schemeClr val="bg1"/>
                </a:solidFill>
                <a:effectLst>
                  <a:outerShdw blurRad="50800" dist="38100" dir="2700000" algn="tl" rotWithShape="0">
                    <a:prstClr val="black">
                      <a:alpha val="9000"/>
                    </a:prstClr>
                  </a:outerShdw>
                </a:effectLst>
                <a:latin typeface="思源宋体" panose="02020700000000000000" pitchFamily="18" charset="-122"/>
                <a:ea typeface="思源宋体" panose="02020700000000000000" pitchFamily="18" charset="-122"/>
                <a:cs typeface="+mn-ea"/>
                <a:sym typeface="+mn-lt"/>
              </a:rPr>
              <a:t>CONTENTS</a:t>
            </a:r>
            <a:endParaRPr lang="zh-CN" altLang="en-US" sz="3500" b="1" dirty="0">
              <a:solidFill>
                <a:schemeClr val="bg1"/>
              </a:solidFill>
              <a:effectLst>
                <a:outerShdw blurRad="50800" dist="38100" dir="2700000" algn="tl" rotWithShape="0">
                  <a:prstClr val="black">
                    <a:alpha val="9000"/>
                  </a:prstClr>
                </a:outerShdw>
              </a:effectLst>
              <a:latin typeface="思源宋体" panose="02020700000000000000" pitchFamily="18" charset="-122"/>
              <a:ea typeface="思源宋体" panose="02020700000000000000" pitchFamily="18" charset="-122"/>
              <a:cs typeface="+mn-ea"/>
              <a:sym typeface="+mn-lt"/>
            </a:endParaRPr>
          </a:p>
        </p:txBody>
      </p:sp>
      <p:grpSp>
        <p:nvGrpSpPr>
          <p:cNvPr id="4" name="组合 3"/>
          <p:cNvGrpSpPr/>
          <p:nvPr/>
        </p:nvGrpSpPr>
        <p:grpSpPr>
          <a:xfrm>
            <a:off x="2207534" y="2582482"/>
            <a:ext cx="4194402" cy="625474"/>
            <a:chOff x="2290870" y="2040671"/>
            <a:chExt cx="4194402" cy="625474"/>
          </a:xfrm>
        </p:grpSpPr>
        <p:sp>
          <p:nvSpPr>
            <p:cNvPr id="29" name="AutoShape 51"/>
            <p:cNvSpPr>
              <a:spLocks noChangeArrowheads="1"/>
            </p:cNvSpPr>
            <p:nvPr/>
          </p:nvSpPr>
          <p:spPr bwMode="gray">
            <a:xfrm flipH="1">
              <a:off x="2740856" y="2040671"/>
              <a:ext cx="3744416" cy="625474"/>
            </a:xfrm>
            <a:prstGeom prst="rect">
              <a:avLst/>
            </a:prstGeom>
            <a:noFill/>
            <a:ln w="28575" algn="ctr">
              <a:noFill/>
              <a:round/>
            </a:ln>
            <a:effectLst/>
          </p:spPr>
          <p:txBody>
            <a:bodyPr wrap="none" lIns="288000" anchor="ctr"/>
            <a:lstStyle/>
            <a:p>
              <a:pPr>
                <a:lnSpc>
                  <a:spcPct val="90000"/>
                </a:lnSpc>
                <a:buClr>
                  <a:schemeClr val="bg2"/>
                </a:buClr>
                <a:buSzPct val="70000"/>
                <a:buFont typeface="Wingdings" panose="05000000000000000000" pitchFamily="2" charset="2"/>
                <a:buNone/>
                <a:defRPr/>
              </a:pPr>
              <a:r>
                <a:rPr lang="zh-CN" sz="2800"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背景介绍</a:t>
              </a:r>
              <a:endParaRPr lang="zh-CN" sz="2800"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0" name="椭圆 29"/>
            <p:cNvSpPr/>
            <p:nvPr/>
          </p:nvSpPr>
          <p:spPr>
            <a:xfrm>
              <a:off x="2290870" y="2097201"/>
              <a:ext cx="468000" cy="468000"/>
            </a:xfrm>
            <a:prstGeom prst="ellipse">
              <a:avLst/>
            </a:prstGeom>
            <a:solidFill>
              <a:srgbClr val="1E497C"/>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34" name="组合 33"/>
          <p:cNvGrpSpPr/>
          <p:nvPr/>
        </p:nvGrpSpPr>
        <p:grpSpPr>
          <a:xfrm>
            <a:off x="2207534" y="3604908"/>
            <a:ext cx="4194402" cy="625474"/>
            <a:chOff x="2290870" y="2040671"/>
            <a:chExt cx="4194402" cy="625474"/>
          </a:xfrm>
        </p:grpSpPr>
        <p:sp>
          <p:nvSpPr>
            <p:cNvPr id="35" name="AutoShape 51"/>
            <p:cNvSpPr>
              <a:spLocks noChangeArrowheads="1"/>
            </p:cNvSpPr>
            <p:nvPr/>
          </p:nvSpPr>
          <p:spPr bwMode="gray">
            <a:xfrm flipH="1">
              <a:off x="2740856" y="2040671"/>
              <a:ext cx="3744416" cy="625474"/>
            </a:xfrm>
            <a:prstGeom prst="rect">
              <a:avLst/>
            </a:prstGeom>
            <a:noFill/>
            <a:ln w="28575" algn="ctr">
              <a:noFill/>
              <a:round/>
            </a:ln>
            <a:effectLst/>
          </p:spPr>
          <p:txBody>
            <a:bodyPr wrap="none" lIns="288000" anchor="ctr"/>
            <a:lstStyle/>
            <a:p>
              <a:pPr>
                <a:lnSpc>
                  <a:spcPct val="90000"/>
                </a:lnSpc>
                <a:buClr>
                  <a:schemeClr val="bg2"/>
                </a:buClr>
                <a:buSzPct val="70000"/>
                <a:buFont typeface="Wingdings" panose="05000000000000000000" pitchFamily="2" charset="2"/>
                <a:buNone/>
                <a:defRPr/>
              </a:pPr>
              <a:r>
                <a:rPr lang="zh-CN" altLang="en-US" sz="2800"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模型提炼</a:t>
              </a:r>
              <a:endParaRPr lang="zh-CN" altLang="en-US" sz="2800"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6" name="椭圆 35"/>
            <p:cNvSpPr/>
            <p:nvPr/>
          </p:nvSpPr>
          <p:spPr>
            <a:xfrm>
              <a:off x="2290870" y="2097201"/>
              <a:ext cx="468000" cy="468000"/>
            </a:xfrm>
            <a:prstGeom prst="ellipse">
              <a:avLst/>
            </a:prstGeom>
            <a:solidFill>
              <a:srgbClr val="1E497C"/>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2</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37" name="组合 36"/>
          <p:cNvGrpSpPr/>
          <p:nvPr/>
        </p:nvGrpSpPr>
        <p:grpSpPr>
          <a:xfrm>
            <a:off x="6581760" y="2567257"/>
            <a:ext cx="4194402" cy="625474"/>
            <a:chOff x="2290870" y="2040671"/>
            <a:chExt cx="4194402" cy="625474"/>
          </a:xfrm>
        </p:grpSpPr>
        <p:sp>
          <p:nvSpPr>
            <p:cNvPr id="38" name="AutoShape 51"/>
            <p:cNvSpPr>
              <a:spLocks noChangeArrowheads="1"/>
            </p:cNvSpPr>
            <p:nvPr/>
          </p:nvSpPr>
          <p:spPr bwMode="gray">
            <a:xfrm flipH="1">
              <a:off x="2740856" y="2040671"/>
              <a:ext cx="3744416" cy="625474"/>
            </a:xfrm>
            <a:prstGeom prst="rect">
              <a:avLst/>
            </a:prstGeom>
            <a:noFill/>
            <a:ln w="28575" algn="ctr">
              <a:noFill/>
              <a:round/>
            </a:ln>
            <a:effectLst/>
          </p:spPr>
          <p:txBody>
            <a:bodyPr wrap="none" lIns="288000" anchor="ctr"/>
            <a:lstStyle/>
            <a:p>
              <a:pPr>
                <a:lnSpc>
                  <a:spcPct val="90000"/>
                </a:lnSpc>
                <a:buClr>
                  <a:schemeClr val="bg2"/>
                </a:buClr>
                <a:buSzPct val="70000"/>
                <a:buFont typeface="Wingdings" panose="05000000000000000000" pitchFamily="2" charset="2"/>
                <a:buNone/>
                <a:defRPr/>
              </a:pPr>
              <a:r>
                <a:rPr lang="zh-CN" sz="2800"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数据模拟</a:t>
              </a:r>
              <a:endParaRPr lang="zh-CN" sz="2800"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9" name="椭圆 38"/>
            <p:cNvSpPr/>
            <p:nvPr/>
          </p:nvSpPr>
          <p:spPr>
            <a:xfrm>
              <a:off x="2290870" y="2097201"/>
              <a:ext cx="468000" cy="468000"/>
            </a:xfrm>
            <a:prstGeom prst="ellipse">
              <a:avLst/>
            </a:prstGeom>
            <a:solidFill>
              <a:srgbClr val="1E497C"/>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3</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40" name="组合 39"/>
          <p:cNvGrpSpPr/>
          <p:nvPr/>
        </p:nvGrpSpPr>
        <p:grpSpPr>
          <a:xfrm>
            <a:off x="6600175" y="3605203"/>
            <a:ext cx="4194402" cy="625474"/>
            <a:chOff x="2290870" y="2040671"/>
            <a:chExt cx="4194402" cy="625474"/>
          </a:xfrm>
        </p:grpSpPr>
        <p:sp>
          <p:nvSpPr>
            <p:cNvPr id="41" name="AutoShape 51"/>
            <p:cNvSpPr>
              <a:spLocks noChangeArrowheads="1"/>
            </p:cNvSpPr>
            <p:nvPr/>
          </p:nvSpPr>
          <p:spPr bwMode="gray">
            <a:xfrm flipH="1">
              <a:off x="2740856" y="2040671"/>
              <a:ext cx="3744416" cy="625474"/>
            </a:xfrm>
            <a:prstGeom prst="rect">
              <a:avLst/>
            </a:prstGeom>
            <a:noFill/>
            <a:ln w="28575" algn="ctr">
              <a:noFill/>
              <a:round/>
            </a:ln>
            <a:effectLst/>
          </p:spPr>
          <p:txBody>
            <a:bodyPr wrap="none" lIns="288000" anchor="ctr"/>
            <a:lstStyle/>
            <a:p>
              <a:pPr>
                <a:lnSpc>
                  <a:spcPct val="90000"/>
                </a:lnSpc>
                <a:buClr>
                  <a:schemeClr val="bg2"/>
                </a:buClr>
                <a:buSzPct val="70000"/>
                <a:buFont typeface="Wingdings" panose="05000000000000000000" pitchFamily="2" charset="2"/>
                <a:buNone/>
                <a:defRPr/>
              </a:pPr>
              <a:r>
                <a:rPr lang="zh-CN" sz="2800"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优化对比</a:t>
              </a:r>
              <a:endParaRPr lang="zh-CN" sz="2800"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2" name="椭圆 41"/>
            <p:cNvSpPr/>
            <p:nvPr/>
          </p:nvSpPr>
          <p:spPr>
            <a:xfrm>
              <a:off x="2290870" y="2097201"/>
              <a:ext cx="468000" cy="468000"/>
            </a:xfrm>
            <a:prstGeom prst="ellipse">
              <a:avLst/>
            </a:prstGeom>
            <a:solidFill>
              <a:srgbClr val="1E497C"/>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4</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 name="矩形 1"/>
          <p:cNvSpPr/>
          <p:nvPr/>
        </p:nvSpPr>
        <p:spPr>
          <a:xfrm>
            <a:off x="402431" y="450056"/>
            <a:ext cx="11387138" cy="5957888"/>
          </a:xfrm>
          <a:prstGeom prst="rect">
            <a:avLst/>
          </a:prstGeom>
          <a:noFill/>
          <a:ln>
            <a:solidFill>
              <a:srgbClr val="305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260000" y="342056"/>
            <a:ext cx="3672000" cy="216000"/>
          </a:xfrm>
          <a:prstGeom prst="rect">
            <a:avLst/>
          </a:prstGeom>
          <a:solidFill>
            <a:srgbClr val="30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4260000" y="6299944"/>
            <a:ext cx="3672000" cy="216000"/>
          </a:xfrm>
          <a:prstGeom prst="rect">
            <a:avLst/>
          </a:prstGeom>
          <a:solidFill>
            <a:srgbClr val="30507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left)">
                                      <p:cBhvr>
                                        <p:cTn id="13" dur="500"/>
                                        <p:tgtEl>
                                          <p:spTgt spid="4"/>
                                        </p:tgtEl>
                                      </p:cBhvr>
                                    </p:animEffect>
                                  </p:childTnLst>
                                </p:cTn>
                              </p:par>
                              <p:par>
                                <p:cTn id="14" presetID="12" presetClass="entr" presetSubtype="2" fill="hold" nodeType="withEffect">
                                  <p:stCondLst>
                                    <p:cond delay="50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p:tgtEl>
                                          <p:spTgt spid="34"/>
                                        </p:tgtEl>
                                        <p:attrNameLst>
                                          <p:attrName>ppt_x</p:attrName>
                                        </p:attrNameLst>
                                      </p:cBhvr>
                                      <p:tavLst>
                                        <p:tav tm="0">
                                          <p:val>
                                            <p:strVal val="#ppt_x+#ppt_w*1.125000"/>
                                          </p:val>
                                        </p:tav>
                                        <p:tav tm="100000">
                                          <p:val>
                                            <p:strVal val="#ppt_x"/>
                                          </p:val>
                                        </p:tav>
                                      </p:tavLst>
                                    </p:anim>
                                    <p:animEffect transition="in" filter="wipe(left)">
                                      <p:cBhvr>
                                        <p:cTn id="17" dur="500"/>
                                        <p:tgtEl>
                                          <p:spTgt spid="34"/>
                                        </p:tgtEl>
                                      </p:cBhvr>
                                    </p:animEffect>
                                  </p:childTnLst>
                                </p:cTn>
                              </p:par>
                              <p:par>
                                <p:cTn id="18" presetID="12" presetClass="entr" presetSubtype="2" fill="hold" nodeType="withEffect">
                                  <p:stCondLst>
                                    <p:cond delay="75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p:tgtEl>
                                          <p:spTgt spid="37"/>
                                        </p:tgtEl>
                                        <p:attrNameLst>
                                          <p:attrName>ppt_x</p:attrName>
                                        </p:attrNameLst>
                                      </p:cBhvr>
                                      <p:tavLst>
                                        <p:tav tm="0">
                                          <p:val>
                                            <p:strVal val="#ppt_x+#ppt_w*1.125000"/>
                                          </p:val>
                                        </p:tav>
                                        <p:tav tm="100000">
                                          <p:val>
                                            <p:strVal val="#ppt_x"/>
                                          </p:val>
                                        </p:tav>
                                      </p:tavLst>
                                    </p:anim>
                                    <p:animEffect transition="in" filter="wipe(left)">
                                      <p:cBhvr>
                                        <p:cTn id="21" dur="500"/>
                                        <p:tgtEl>
                                          <p:spTgt spid="37"/>
                                        </p:tgtEl>
                                      </p:cBhvr>
                                    </p:animEffect>
                                  </p:childTnLst>
                                </p:cTn>
                              </p:par>
                              <p:par>
                                <p:cTn id="22" presetID="12" presetClass="entr" presetSubtype="2" fill="hold" nodeType="withEffect">
                                  <p:stCondLst>
                                    <p:cond delay="100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p:tgtEl>
                                          <p:spTgt spid="40"/>
                                        </p:tgtEl>
                                        <p:attrNameLst>
                                          <p:attrName>ppt_x</p:attrName>
                                        </p:attrNameLst>
                                      </p:cBhvr>
                                      <p:tavLst>
                                        <p:tav tm="0">
                                          <p:val>
                                            <p:strVal val="#ppt_x+#ppt_w*1.125000"/>
                                          </p:val>
                                        </p:tav>
                                        <p:tav tm="100000">
                                          <p:val>
                                            <p:strVal val="#ppt_x"/>
                                          </p:val>
                                        </p:tav>
                                      </p:tavLst>
                                    </p:anim>
                                    <p:animEffect transition="in" filter="wipe(left)">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flipH="1" flipV="1">
            <a:off x="2260096" y="1156816"/>
            <a:ext cx="3706706" cy="1152000"/>
            <a:chOff x="7978775" y="5196627"/>
            <a:chExt cx="3706706" cy="1152000"/>
          </a:xfrm>
        </p:grpSpPr>
        <p:cxnSp>
          <p:nvCxnSpPr>
            <p:cNvPr id="10" name="直接连接符 9"/>
            <p:cNvCxnSpPr/>
            <p:nvPr/>
          </p:nvCxnSpPr>
          <p:spPr>
            <a:xfrm>
              <a:off x="7978775" y="6319520"/>
              <a:ext cx="3705860" cy="0"/>
            </a:xfrm>
            <a:prstGeom prst="line">
              <a:avLst/>
            </a:prstGeom>
            <a:ln w="60325">
              <a:gradFill>
                <a:gsLst>
                  <a:gs pos="0">
                    <a:schemeClr val="bg1">
                      <a:alpha val="0"/>
                    </a:schemeClr>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685481" y="5196627"/>
              <a:ext cx="0" cy="1152000"/>
            </a:xfrm>
            <a:prstGeom prst="line">
              <a:avLst/>
            </a:prstGeom>
            <a:ln w="60325">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6290068" y="3820984"/>
            <a:ext cx="3705860" cy="1830066"/>
            <a:chOff x="8062497" y="4518561"/>
            <a:chExt cx="3705860" cy="1830066"/>
          </a:xfrm>
        </p:grpSpPr>
        <p:cxnSp>
          <p:nvCxnSpPr>
            <p:cNvPr id="15" name="直接连接符 14"/>
            <p:cNvCxnSpPr/>
            <p:nvPr/>
          </p:nvCxnSpPr>
          <p:spPr>
            <a:xfrm>
              <a:off x="8062497" y="6348627"/>
              <a:ext cx="3705860" cy="0"/>
            </a:xfrm>
            <a:prstGeom prst="line">
              <a:avLst/>
            </a:prstGeom>
            <a:ln w="60325">
              <a:gradFill>
                <a:gsLst>
                  <a:gs pos="0">
                    <a:schemeClr val="bg1">
                      <a:alpha val="0"/>
                    </a:schemeClr>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734905" y="4518561"/>
              <a:ext cx="0" cy="1800000"/>
            </a:xfrm>
            <a:prstGeom prst="line">
              <a:avLst/>
            </a:prstGeom>
            <a:ln w="60325">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53" name="AutoShape 51"/>
          <p:cNvSpPr>
            <a:spLocks noChangeArrowheads="1"/>
          </p:cNvSpPr>
          <p:nvPr/>
        </p:nvSpPr>
        <p:spPr bwMode="gray">
          <a:xfrm>
            <a:off x="4691991" y="2924600"/>
            <a:ext cx="5304158" cy="761364"/>
          </a:xfrm>
          <a:prstGeom prst="roundRect">
            <a:avLst>
              <a:gd name="adj" fmla="val 0"/>
            </a:avLst>
          </a:prstGeom>
          <a:noFill/>
          <a:ln w="28575" algn="ctr">
            <a:noFill/>
            <a:round/>
          </a:ln>
          <a:effectLst/>
        </p:spPr>
        <p:txBody>
          <a:bodyPr wrap="square" lIns="0" tIns="0" rIns="0" bIns="0" anchor="ctr">
            <a:spAutoFit/>
          </a:bodyPr>
          <a:lstStyle/>
          <a:p>
            <a:pPr algn="l">
              <a:lnSpc>
                <a:spcPct val="90000"/>
              </a:lnSpc>
              <a:buClr>
                <a:schemeClr val="bg2"/>
              </a:buClr>
              <a:buSzPct val="70000"/>
              <a:buFont typeface="Wingdings" panose="05000000000000000000" pitchFamily="2" charset="2"/>
              <a:buNone/>
              <a:defRPr/>
            </a:pP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优</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化</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对</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比</a:t>
            </a:r>
            <a:endPar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8" name="组合 7"/>
          <p:cNvGrpSpPr/>
          <p:nvPr/>
        </p:nvGrpSpPr>
        <p:grpSpPr>
          <a:xfrm>
            <a:off x="3447930" y="2714065"/>
            <a:ext cx="1016380" cy="1182431"/>
            <a:chOff x="2701946" y="2702230"/>
            <a:chExt cx="1016380" cy="1182431"/>
          </a:xfrm>
        </p:grpSpPr>
        <p:sp>
          <p:nvSpPr>
            <p:cNvPr id="54" name="矩形 53"/>
            <p:cNvSpPr/>
            <p:nvPr/>
          </p:nvSpPr>
          <p:spPr>
            <a:xfrm>
              <a:off x="2701946" y="2899777"/>
              <a:ext cx="1016380" cy="984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04</a:t>
              </a:r>
              <a:endParaRPr lang="zh-CN" altLang="en-US" sz="60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5" name="矩形 54"/>
            <p:cNvSpPr/>
            <p:nvPr/>
          </p:nvSpPr>
          <p:spPr>
            <a:xfrm>
              <a:off x="2860225" y="2702230"/>
              <a:ext cx="699822" cy="36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Part</a:t>
              </a:r>
              <a:endParaRPr lang="zh-CN" altLang="en-US" sz="22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4" name="矩形 3"/>
          <p:cNvSpPr/>
          <p:nvPr/>
        </p:nvSpPr>
        <p:spPr>
          <a:xfrm>
            <a:off x="402431" y="450056"/>
            <a:ext cx="11387138" cy="5957888"/>
          </a:xfrm>
          <a:prstGeom prst="rect">
            <a:avLst/>
          </a:prstGeom>
          <a:noFill/>
          <a:ln>
            <a:solidFill>
              <a:srgbClr val="305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60000" y="342056"/>
            <a:ext cx="3672000" cy="216000"/>
          </a:xfrm>
          <a:prstGeom prst="rect">
            <a:avLst/>
          </a:prstGeom>
          <a:solidFill>
            <a:srgbClr val="30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60000" y="6299944"/>
            <a:ext cx="3672000" cy="216000"/>
          </a:xfrm>
          <a:prstGeom prst="rect">
            <a:avLst/>
          </a:prstGeom>
          <a:solidFill>
            <a:srgbClr val="30507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left)">
                                          <p:cBhvr>
                                            <p:cTn id="12" dur="500"/>
                                            <p:tgtEl>
                                              <p:spTgt spid="14"/>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ppt_x"/>
                                              </p:val>
                                            </p:tav>
                                            <p:tav tm="100000">
                                              <p:val>
                                                <p:strVal val="#ppt_x"/>
                                              </p:val>
                                            </p:tav>
                                          </p:tavLst>
                                        </p:anim>
                                        <p:anim calcmode="lin" valueType="num">
                                          <p:cBhvr additive="base">
                                            <p:cTn id="17" dur="75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2" fill="hold" grpId="0" nodeType="withEffect" p14:presetBounceEnd="21000">
                                      <p:stCondLst>
                                        <p:cond delay="0"/>
                                      </p:stCondLst>
                                      <p:iterate type="lt">
                                        <p:tmPct val="5000"/>
                                      </p:iterate>
                                      <p:childTnLst>
                                        <p:set>
                                          <p:cBhvr>
                                            <p:cTn id="19" dur="1" fill="hold">
                                              <p:stCondLst>
                                                <p:cond delay="0"/>
                                              </p:stCondLst>
                                            </p:cTn>
                                            <p:tgtEl>
                                              <p:spTgt spid="53"/>
                                            </p:tgtEl>
                                            <p:attrNameLst>
                                              <p:attrName>style.visibility</p:attrName>
                                            </p:attrNameLst>
                                          </p:cBhvr>
                                          <p:to>
                                            <p:strVal val="visible"/>
                                          </p:to>
                                        </p:set>
                                        <p:anim calcmode="lin" valueType="num" p14:bounceEnd="21000">
                                          <p:cBhvr additive="base">
                                            <p:cTn id="20" dur="750" fill="hold"/>
                                            <p:tgtEl>
                                              <p:spTgt spid="53"/>
                                            </p:tgtEl>
                                            <p:attrNameLst>
                                              <p:attrName>ppt_x</p:attrName>
                                            </p:attrNameLst>
                                          </p:cBhvr>
                                          <p:tavLst>
                                            <p:tav tm="0">
                                              <p:val>
                                                <p:strVal val="1+#ppt_w/2"/>
                                              </p:val>
                                            </p:tav>
                                            <p:tav tm="100000">
                                              <p:val>
                                                <p:strVal val="#ppt_x"/>
                                              </p:val>
                                            </p:tav>
                                          </p:tavLst>
                                        </p:anim>
                                        <p:anim calcmode="lin" valueType="num" p14:bounceEnd="21000">
                                          <p:cBhvr additive="base">
                                            <p:cTn id="21"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left)">
                                          <p:cBhvr>
                                            <p:cTn id="12" dur="500"/>
                                            <p:tgtEl>
                                              <p:spTgt spid="14"/>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ppt_x"/>
                                              </p:val>
                                            </p:tav>
                                            <p:tav tm="100000">
                                              <p:val>
                                                <p:strVal val="#ppt_x"/>
                                              </p:val>
                                            </p:tav>
                                          </p:tavLst>
                                        </p:anim>
                                        <p:anim calcmode="lin" valueType="num">
                                          <p:cBhvr additive="base">
                                            <p:cTn id="17" dur="75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2" fill="hold" grpId="0" nodeType="withEffect">
                                      <p:stCondLst>
                                        <p:cond delay="0"/>
                                      </p:stCondLst>
                                      <p:iterate type="lt">
                                        <p:tmPct val="5000"/>
                                      </p:iterate>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750" fill="hold"/>
                                            <p:tgtEl>
                                              <p:spTgt spid="53"/>
                                            </p:tgtEl>
                                            <p:attrNameLst>
                                              <p:attrName>ppt_x</p:attrName>
                                            </p:attrNameLst>
                                          </p:cBhvr>
                                          <p:tavLst>
                                            <p:tav tm="0">
                                              <p:val>
                                                <p:strVal val="1+#ppt_w/2"/>
                                              </p:val>
                                            </p:tav>
                                            <p:tav tm="100000">
                                              <p:val>
                                                <p:strVal val="#ppt_x"/>
                                              </p:val>
                                            </p:tav>
                                          </p:tavLst>
                                        </p:anim>
                                        <p:anim calcmode="lin" valueType="num">
                                          <p:cBhvr additive="base">
                                            <p:cTn id="21"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tretch>
            <a:fillRect/>
          </a:stretch>
        </p:blipFill>
        <p:spPr>
          <a:xfrm>
            <a:off x="4295775" y="3472180"/>
            <a:ext cx="2157095" cy="567690"/>
          </a:xfrm>
          <a:prstGeom prst="rect">
            <a:avLst/>
          </a:prstGeom>
          <a:noFill/>
          <a:ln w="9525">
            <a:noFill/>
          </a:ln>
        </p:spPr>
      </p:pic>
      <p:pic>
        <p:nvPicPr>
          <p:cNvPr id="5" name="图片 4"/>
          <p:cNvPicPr/>
          <p:nvPr/>
        </p:nvPicPr>
        <p:blipFill>
          <a:blip r:embed="rId2"/>
          <a:stretch>
            <a:fillRect/>
          </a:stretch>
        </p:blipFill>
        <p:spPr>
          <a:xfrm>
            <a:off x="3143250" y="3471545"/>
            <a:ext cx="1294765" cy="571500"/>
          </a:xfrm>
          <a:prstGeom prst="rect">
            <a:avLst/>
          </a:prstGeom>
          <a:noFill/>
          <a:ln w="9525">
            <a:noFill/>
          </a:ln>
        </p:spPr>
      </p:pic>
      <p:grpSp>
        <p:nvGrpSpPr>
          <p:cNvPr id="46" name="组合 45"/>
          <p:cNvGrpSpPr/>
          <p:nvPr/>
        </p:nvGrpSpPr>
        <p:grpSpPr>
          <a:xfrm>
            <a:off x="277659" y="126099"/>
            <a:ext cx="11889804" cy="686118"/>
            <a:chOff x="277659" y="126099"/>
            <a:chExt cx="11889804" cy="686118"/>
          </a:xfrm>
        </p:grpSpPr>
        <p:grpSp>
          <p:nvGrpSpPr>
            <p:cNvPr id="50" name="组合 49"/>
            <p:cNvGrpSpPr/>
            <p:nvPr/>
          </p:nvGrpSpPr>
          <p:grpSpPr>
            <a:xfrm>
              <a:off x="277659" y="236217"/>
              <a:ext cx="674369" cy="576000"/>
              <a:chOff x="277659" y="236217"/>
              <a:chExt cx="674369" cy="576000"/>
            </a:xfrm>
          </p:grpSpPr>
          <p:sp>
            <p:nvSpPr>
              <p:cNvPr id="63" name="矩形 62"/>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64"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04</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61" name="矩形 60"/>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62" name="文本框 61"/>
            <p:cNvSpPr txBox="1"/>
            <p:nvPr/>
          </p:nvSpPr>
          <p:spPr>
            <a:xfrm>
              <a:off x="1219201" y="295262"/>
              <a:ext cx="2500535" cy="460375"/>
            </a:xfrm>
            <a:prstGeom prst="rect">
              <a:avLst/>
            </a:prstGeom>
            <a:noFill/>
          </p:spPr>
          <p:txBody>
            <a:bodyPr wrap="square" rtlCol="0">
              <a:spAutoFit/>
            </a:bodyPr>
            <a:lstStyle/>
            <a:p>
              <a:pPr algn="l"/>
              <a:r>
                <a:rPr lang="zh-CN" altLang="en-US" sz="2400" dirty="0">
                  <a:latin typeface="思源黑体" panose="020B0500000000000000" pitchFamily="34" charset="-122"/>
                  <a:ea typeface="思源黑体" panose="020B0500000000000000" pitchFamily="34" charset="-122"/>
                </a:rPr>
                <a:t>优化</a:t>
              </a:r>
              <a:endParaRPr lang="zh-CN" altLang="en-US" sz="2400" dirty="0">
                <a:latin typeface="思源黑体" panose="020B0500000000000000" pitchFamily="34" charset="-122"/>
                <a:ea typeface="思源黑体" panose="020B0500000000000000" pitchFamily="34" charset="-122"/>
              </a:endParaRPr>
            </a:p>
          </p:txBody>
        </p:sp>
      </p:grpSp>
      <p:sp>
        <p:nvSpPr>
          <p:cNvPr id="118" name="文本框 117"/>
          <p:cNvSpPr txBox="1"/>
          <p:nvPr/>
        </p:nvSpPr>
        <p:spPr>
          <a:xfrm>
            <a:off x="1199515" y="1052830"/>
            <a:ext cx="10252075" cy="922020"/>
          </a:xfrm>
          <a:prstGeom prst="rect">
            <a:avLst/>
          </a:prstGeom>
          <a:noFill/>
          <a:ln w="9525">
            <a:noFill/>
          </a:ln>
        </p:spPr>
        <p:txBody>
          <a:bodyPr wrap="square">
            <a:spAutoFit/>
          </a:bodyPr>
          <a:p>
            <a:pPr indent="0">
              <a:lnSpc>
                <a:spcPct val="150000"/>
              </a:lnSpc>
            </a:pPr>
            <a:r>
              <a:rPr lang="zh-CN" b="0">
                <a:latin typeface="微软雅黑" panose="020B0503020204020204" pitchFamily="34" charset="-122"/>
                <a:ea typeface="微软雅黑" panose="020B0503020204020204" pitchFamily="34" charset="-122"/>
              </a:rPr>
              <a:t>进一步考虑公平性，前面的模型在公平上的目标是使在岗员工当前工作天数与当前累计安排专班次数之比尽可能均衡，新的定义是使在企业全部工作期间的工作天数与累计专班次数之比尽可能均衡。</a:t>
            </a:r>
            <a:endParaRPr lang="zh-CN" altLang="en-US" b="0">
              <a:latin typeface="微软雅黑" panose="020B0503020204020204" pitchFamily="34" charset="-122"/>
              <a:ea typeface="微软雅黑" panose="020B0503020204020204" pitchFamily="34" charset="-122"/>
            </a:endParaRPr>
          </a:p>
        </p:txBody>
      </p:sp>
      <p:sp>
        <p:nvSpPr>
          <p:cNvPr id="2" name="文本框 1"/>
          <p:cNvSpPr txBox="1"/>
          <p:nvPr/>
        </p:nvSpPr>
        <p:spPr>
          <a:xfrm>
            <a:off x="1219200" y="2563813"/>
            <a:ext cx="5080000" cy="368300"/>
          </a:xfrm>
          <a:prstGeom prst="rect">
            <a:avLst/>
          </a:prstGeom>
          <a:noFill/>
          <a:ln w="9525">
            <a:noFill/>
          </a:ln>
        </p:spPr>
        <p:txBody>
          <a:bodyPr>
            <a:spAutoFit/>
          </a:bodyPr>
          <a:p>
            <a:pPr indent="0">
              <a:buNone/>
            </a:pPr>
            <a:r>
              <a:rPr lang="zh-CN" b="0">
                <a:latin typeface="微软雅黑" panose="020B0503020204020204" pitchFamily="34" charset="-122"/>
                <a:ea typeface="微软雅黑" panose="020B0503020204020204" pitchFamily="34" charset="-122"/>
                <a:cs typeface="微软雅黑" panose="020B0503020204020204" pitchFamily="34" charset="-122"/>
              </a:rPr>
              <a:t>修改公平性条件中</a:t>
            </a:r>
            <a:r>
              <a:rPr lang="en-US" altLang="zh-CN" b="0">
                <a:latin typeface="微软雅黑" panose="020B0503020204020204" pitchFamily="34" charset="-122"/>
                <a:ea typeface="微软雅黑" panose="020B0503020204020204" pitchFamily="34" charset="-122"/>
                <a:cs typeface="微软雅黑" panose="020B0503020204020204" pitchFamily="34" charset="-122"/>
              </a:rPr>
              <a:t> rate </a:t>
            </a:r>
            <a:r>
              <a:rPr lang="zh-CN" altLang="en-US" b="0">
                <a:latin typeface="微软雅黑" panose="020B0503020204020204" pitchFamily="34" charset="-122"/>
                <a:ea typeface="微软雅黑" panose="020B0503020204020204" pitchFamily="34" charset="-122"/>
                <a:cs typeface="微软雅黑" panose="020B0503020204020204" pitchFamily="34" charset="-122"/>
              </a:rPr>
              <a:t>的定义：</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3"/>
          <a:stretch>
            <a:fillRect/>
          </a:stretch>
        </p:blipFill>
        <p:spPr>
          <a:xfrm>
            <a:off x="5303520" y="2098675"/>
            <a:ext cx="2000250" cy="1117600"/>
          </a:xfrm>
          <a:prstGeom prst="rect">
            <a:avLst/>
          </a:prstGeom>
          <a:noFill/>
          <a:ln w="9525">
            <a:noFill/>
          </a:ln>
        </p:spPr>
      </p:pic>
      <p:sp>
        <p:nvSpPr>
          <p:cNvPr id="120" name="文本框 119"/>
          <p:cNvSpPr txBox="1"/>
          <p:nvPr/>
        </p:nvSpPr>
        <p:spPr>
          <a:xfrm>
            <a:off x="1219200" y="3602990"/>
            <a:ext cx="7803515" cy="368300"/>
          </a:xfrm>
          <a:prstGeom prst="rect">
            <a:avLst/>
          </a:prstGeom>
          <a:noFill/>
          <a:ln w="9525">
            <a:noFill/>
          </a:ln>
        </p:spPr>
        <p:txBody>
          <a:bodyPr wrap="square">
            <a:spAutoFit/>
          </a:bodyPr>
          <a:p>
            <a:pPr indent="0">
              <a:buNone/>
            </a:pPr>
            <a:r>
              <a:rPr lang="zh-CN" b="0">
                <a:latin typeface="微软雅黑" panose="020B0503020204020204" pitchFamily="34" charset="-122"/>
                <a:ea typeface="微软雅黑" panose="020B0503020204020204" pitchFamily="34" charset="-122"/>
              </a:rPr>
              <a:t>其余方法不变，得到：</a:t>
            </a:r>
            <a:r>
              <a:rPr lang="en-US" altLang="zh-CN" b="0">
                <a:latin typeface="微软雅黑" panose="020B0503020204020204" pitchFamily="34" charset="-122"/>
                <a:ea typeface="微软雅黑" panose="020B0503020204020204" pitchFamily="34" charset="-122"/>
              </a:rPr>
              <a:t>               </a:t>
            </a:r>
            <a:r>
              <a:rPr lang="zh-CN" altLang="en-US" b="0">
                <a:latin typeface="微软雅黑" panose="020B0503020204020204" pitchFamily="34" charset="-122"/>
                <a:ea typeface="微软雅黑" panose="020B0503020204020204" pitchFamily="34" charset="-122"/>
              </a:rPr>
              <a:t>、</a:t>
            </a:r>
            <a:r>
              <a:rPr lang="en-US" altLang="zh-CN" b="0">
                <a:latin typeface="微软雅黑" panose="020B0503020204020204" pitchFamily="34" charset="-122"/>
                <a:ea typeface="微软雅黑" panose="020B0503020204020204" pitchFamily="34" charset="-122"/>
              </a:rPr>
              <a:t>                          </a:t>
            </a:r>
            <a:r>
              <a:rPr lang="zh-CN" altLang="en-US" b="0">
                <a:latin typeface="微软雅黑" panose="020B0503020204020204" pitchFamily="34" charset="-122"/>
                <a:ea typeface="微软雅黑" panose="020B0503020204020204" pitchFamily="34" charset="-122"/>
              </a:rPr>
              <a:t>的不等式：</a:t>
            </a:r>
            <a:endParaRPr lang="zh-CN" altLang="en-US" b="0">
              <a:latin typeface="微软雅黑" panose="020B0503020204020204" pitchFamily="34" charset="-122"/>
              <a:ea typeface="微软雅黑" panose="020B0503020204020204" pitchFamily="34" charset="-122"/>
            </a:endParaRPr>
          </a:p>
        </p:txBody>
      </p:sp>
      <p:pic>
        <p:nvPicPr>
          <p:cNvPr id="7" name="图片 6"/>
          <p:cNvPicPr/>
          <p:nvPr/>
        </p:nvPicPr>
        <p:blipFill>
          <a:blip r:embed="rId4"/>
          <a:stretch>
            <a:fillRect/>
          </a:stretch>
        </p:blipFill>
        <p:spPr>
          <a:xfrm>
            <a:off x="3719830" y="4580890"/>
            <a:ext cx="4895850" cy="12045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04</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308985" cy="460375"/>
            </a:xfrm>
            <a:prstGeom prst="rect">
              <a:avLst/>
            </a:prstGeom>
            <a:noFill/>
          </p:spPr>
          <p:txBody>
            <a:bodyPr wrap="square" rtlCol="0">
              <a:spAutoFit/>
            </a:bodyPr>
            <a:lstStyle/>
            <a:p>
              <a:pPr indent="0">
                <a:buFont typeface="Wingdings" panose="05000000000000000000" pitchFamily="2" charset="2"/>
                <a:buNone/>
              </a:pPr>
              <a:r>
                <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优化结果</a:t>
              </a:r>
              <a:endPar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6" name="Picture 4"/>
          <p:cNvPicPr>
            <a:picLocks noChangeAspect="1"/>
          </p:cNvPicPr>
          <p:nvPr/>
        </p:nvPicPr>
        <p:blipFill>
          <a:blip r:embed="rId1"/>
          <a:stretch>
            <a:fillRect/>
          </a:stretch>
        </p:blipFill>
        <p:spPr>
          <a:xfrm>
            <a:off x="839470" y="1052830"/>
            <a:ext cx="10537825" cy="48729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04</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308985" cy="460375"/>
            </a:xfrm>
            <a:prstGeom prst="rect">
              <a:avLst/>
            </a:prstGeom>
            <a:noFill/>
          </p:spPr>
          <p:txBody>
            <a:bodyPr wrap="square" rtlCol="0">
              <a:spAutoFit/>
            </a:bodyPr>
            <a:lstStyle/>
            <a:p>
              <a:pPr indent="0">
                <a:buFont typeface="Wingdings" panose="05000000000000000000" pitchFamily="2" charset="2"/>
                <a:buNone/>
              </a:pPr>
              <a:r>
                <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优化结果</a:t>
              </a:r>
              <a:r>
                <a:rPr lang="en-US" alt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第二天</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7" name="Picture 5"/>
          <p:cNvPicPr>
            <a:picLocks noChangeAspect="1"/>
          </p:cNvPicPr>
          <p:nvPr/>
        </p:nvPicPr>
        <p:blipFill>
          <a:blip r:embed="rId1"/>
          <a:stretch>
            <a:fillRect/>
          </a:stretch>
        </p:blipFill>
        <p:spPr>
          <a:xfrm>
            <a:off x="695325" y="1124585"/>
            <a:ext cx="10904855" cy="49676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04</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308985" cy="460375"/>
            </a:xfrm>
            <a:prstGeom prst="rect">
              <a:avLst/>
            </a:prstGeom>
            <a:noFill/>
          </p:spPr>
          <p:txBody>
            <a:bodyPr wrap="square" rtlCol="0">
              <a:spAutoFit/>
            </a:bodyPr>
            <a:lstStyle/>
            <a:p>
              <a:pPr indent="0">
                <a:buFont typeface="Wingdings" panose="05000000000000000000" pitchFamily="2" charset="2"/>
                <a:buNone/>
              </a:pPr>
              <a:r>
                <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对比</a:t>
              </a:r>
              <a:endPar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123" name="图片 122"/>
          <p:cNvPicPr/>
          <p:nvPr/>
        </p:nvPicPr>
        <p:blipFill>
          <a:blip r:embed="rId1"/>
          <a:stretch>
            <a:fillRect/>
          </a:stretch>
        </p:blipFill>
        <p:spPr>
          <a:xfrm>
            <a:off x="1343025" y="1124585"/>
            <a:ext cx="4233545" cy="1577975"/>
          </a:xfrm>
          <a:prstGeom prst="rect">
            <a:avLst/>
          </a:prstGeom>
          <a:noFill/>
          <a:ln w="9525">
            <a:noFill/>
          </a:ln>
        </p:spPr>
      </p:pic>
      <p:grpSp>
        <p:nvGrpSpPr>
          <p:cNvPr id="8" name="组合 7"/>
          <p:cNvGrpSpPr/>
          <p:nvPr/>
        </p:nvGrpSpPr>
        <p:grpSpPr>
          <a:xfrm>
            <a:off x="6311900" y="1265555"/>
            <a:ext cx="5176520" cy="1295400"/>
            <a:chOff x="9940" y="1993"/>
            <a:chExt cx="8152" cy="2040"/>
          </a:xfrm>
        </p:grpSpPr>
        <p:pic>
          <p:nvPicPr>
            <p:cNvPr id="124" name="图片 123"/>
            <p:cNvPicPr/>
            <p:nvPr/>
          </p:nvPicPr>
          <p:blipFill>
            <a:blip r:embed="rId2"/>
            <a:stretch>
              <a:fillRect/>
            </a:stretch>
          </p:blipFill>
          <p:spPr>
            <a:xfrm>
              <a:off x="10054" y="2107"/>
              <a:ext cx="5087" cy="1682"/>
            </a:xfrm>
            <a:prstGeom prst="rect">
              <a:avLst/>
            </a:prstGeom>
            <a:noFill/>
            <a:ln w="9525">
              <a:noFill/>
            </a:ln>
          </p:spPr>
        </p:pic>
        <p:sp>
          <p:nvSpPr>
            <p:cNvPr id="108" name="文本框 107"/>
            <p:cNvSpPr txBox="1"/>
            <p:nvPr/>
          </p:nvSpPr>
          <p:spPr>
            <a:xfrm>
              <a:off x="15270" y="2560"/>
              <a:ext cx="2550" cy="798"/>
            </a:xfrm>
            <a:prstGeom prst="rect">
              <a:avLst/>
            </a:prstGeom>
            <a:noFill/>
            <a:ln w="9525">
              <a:noFill/>
            </a:ln>
          </p:spPr>
          <p:txBody>
            <a:bodyPr wrap="square">
              <a:spAutoFit/>
            </a:bodyPr>
            <a:p>
              <a:pPr indent="0">
                <a:lnSpc>
                  <a:spcPct val="150000"/>
                </a:lnSpc>
                <a:buFont typeface="Arial" panose="020B0604020202090204" pitchFamily="34" charset="0"/>
                <a:buNone/>
              </a:pPr>
              <a:r>
                <a:rPr lang="zh-CN" b="0">
                  <a:latin typeface="微软雅黑" panose="020B0503020204020204" pitchFamily="34" charset="-122"/>
                  <a:ea typeface="微软雅黑" panose="020B0503020204020204" pitchFamily="34" charset="-122"/>
                  <a:cs typeface="微软雅黑" panose="020B0503020204020204" pitchFamily="34" charset="-122"/>
                </a:rPr>
                <a:t>为辅助计算值</a:t>
              </a:r>
              <a:endParaRPr lang="zh-CN"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9940" y="1993"/>
              <a:ext cx="8153" cy="2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26" name="图片 125"/>
          <p:cNvPicPr/>
          <p:nvPr/>
        </p:nvPicPr>
        <p:blipFill>
          <a:blip r:embed="rId3"/>
          <a:stretch>
            <a:fillRect/>
          </a:stretch>
        </p:blipFill>
        <p:spPr>
          <a:xfrm>
            <a:off x="1343025" y="3094355"/>
            <a:ext cx="2691130" cy="716280"/>
          </a:xfrm>
          <a:prstGeom prst="rect">
            <a:avLst/>
          </a:prstGeom>
          <a:noFill/>
          <a:ln w="9525">
            <a:noFill/>
          </a:ln>
        </p:spPr>
      </p:pic>
      <p:grpSp>
        <p:nvGrpSpPr>
          <p:cNvPr id="6" name="组合 5"/>
          <p:cNvGrpSpPr/>
          <p:nvPr/>
        </p:nvGrpSpPr>
        <p:grpSpPr>
          <a:xfrm>
            <a:off x="6023610" y="2780665"/>
            <a:ext cx="5487670" cy="1295400"/>
            <a:chOff x="9486" y="6272"/>
            <a:chExt cx="8642" cy="2040"/>
          </a:xfrm>
        </p:grpSpPr>
        <p:pic>
          <p:nvPicPr>
            <p:cNvPr id="127" name="图片 126"/>
            <p:cNvPicPr/>
            <p:nvPr/>
          </p:nvPicPr>
          <p:blipFill>
            <a:blip r:embed="rId4"/>
            <a:stretch>
              <a:fillRect/>
            </a:stretch>
          </p:blipFill>
          <p:spPr>
            <a:xfrm>
              <a:off x="9826" y="6388"/>
              <a:ext cx="2145" cy="1663"/>
            </a:xfrm>
            <a:prstGeom prst="rect">
              <a:avLst/>
            </a:prstGeom>
            <a:noFill/>
            <a:ln w="9525">
              <a:noFill/>
            </a:ln>
          </p:spPr>
        </p:pic>
        <p:sp>
          <p:nvSpPr>
            <p:cNvPr id="3" name="矩形 2"/>
            <p:cNvSpPr/>
            <p:nvPr/>
          </p:nvSpPr>
          <p:spPr>
            <a:xfrm>
              <a:off x="9486" y="6272"/>
              <a:ext cx="8642" cy="2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8" name="图片 127"/>
            <p:cNvPicPr/>
            <p:nvPr/>
          </p:nvPicPr>
          <p:blipFill>
            <a:blip r:embed="rId5"/>
            <a:stretch>
              <a:fillRect/>
            </a:stretch>
          </p:blipFill>
          <p:spPr>
            <a:xfrm>
              <a:off x="12784" y="6707"/>
              <a:ext cx="629" cy="1172"/>
            </a:xfrm>
            <a:prstGeom prst="rect">
              <a:avLst/>
            </a:prstGeom>
            <a:noFill/>
            <a:ln w="9525">
              <a:noFill/>
            </a:ln>
          </p:spPr>
        </p:pic>
        <p:sp>
          <p:nvSpPr>
            <p:cNvPr id="129" name="文本框 128"/>
            <p:cNvSpPr txBox="1"/>
            <p:nvPr/>
          </p:nvSpPr>
          <p:spPr>
            <a:xfrm>
              <a:off x="13413" y="7047"/>
              <a:ext cx="4682" cy="580"/>
            </a:xfrm>
            <a:prstGeom prst="rect">
              <a:avLst/>
            </a:prstGeom>
            <a:noFill/>
            <a:ln w="9525">
              <a:noFill/>
            </a:ln>
          </p:spPr>
          <p:txBody>
            <a:bodyPr wrap="square">
              <a:spAutoFit/>
            </a:bodyPr>
            <a:p>
              <a:pPr indent="0"/>
              <a:r>
                <a:rPr lang="zh-CN" b="0">
                  <a:latin typeface="微软雅黑" panose="020B0503020204020204" pitchFamily="34" charset="-122"/>
                  <a:ea typeface="微软雅黑" panose="020B0503020204020204" pitchFamily="34" charset="-122"/>
                  <a:cs typeface="微软雅黑" panose="020B0503020204020204" pitchFamily="34" charset="-122"/>
                </a:rPr>
                <a:t>表示员工i在第j天是否在岗</a:t>
              </a:r>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4" name="图片 3"/>
          <p:cNvPicPr/>
          <p:nvPr/>
        </p:nvPicPr>
        <p:blipFill>
          <a:blip r:embed="rId6"/>
          <a:stretch>
            <a:fillRect/>
          </a:stretch>
        </p:blipFill>
        <p:spPr>
          <a:xfrm>
            <a:off x="7103745" y="5013325"/>
            <a:ext cx="3131185" cy="1236345"/>
          </a:xfrm>
          <a:prstGeom prst="rect">
            <a:avLst/>
          </a:prstGeom>
          <a:noFill/>
          <a:ln w="9525">
            <a:noFill/>
          </a:ln>
        </p:spPr>
      </p:pic>
      <p:pic>
        <p:nvPicPr>
          <p:cNvPr id="131" name="图片 130"/>
          <p:cNvPicPr/>
          <p:nvPr/>
        </p:nvPicPr>
        <p:blipFill>
          <a:blip r:embed="rId7"/>
          <a:stretch>
            <a:fillRect/>
          </a:stretch>
        </p:blipFill>
        <p:spPr>
          <a:xfrm>
            <a:off x="1320165" y="5013325"/>
            <a:ext cx="3106420" cy="1226820"/>
          </a:xfrm>
          <a:prstGeom prst="rect">
            <a:avLst/>
          </a:prstGeom>
          <a:noFill/>
          <a:ln w="9525">
            <a:noFill/>
          </a:ln>
        </p:spPr>
      </p:pic>
      <p:cxnSp>
        <p:nvCxnSpPr>
          <p:cNvPr id="9" name="直接箭头连接符 8"/>
          <p:cNvCxnSpPr/>
          <p:nvPr/>
        </p:nvCxnSpPr>
        <p:spPr>
          <a:xfrm>
            <a:off x="4943475" y="5661025"/>
            <a:ext cx="15843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04</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308985" cy="460375"/>
            </a:xfrm>
            <a:prstGeom prst="rect">
              <a:avLst/>
            </a:prstGeom>
            <a:noFill/>
          </p:spPr>
          <p:txBody>
            <a:bodyPr wrap="square" rtlCol="0">
              <a:spAutoFit/>
            </a:bodyPr>
            <a:lstStyle/>
            <a:p>
              <a:pPr indent="0">
                <a:buFont typeface="Wingdings" panose="05000000000000000000" pitchFamily="2" charset="2"/>
                <a:buNone/>
              </a:pPr>
              <a:r>
                <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对比</a:t>
              </a:r>
              <a:endParaRPr lang="zh-CN"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5" name="Picture 3"/>
          <p:cNvPicPr>
            <a:picLocks noChangeAspect="1"/>
          </p:cNvPicPr>
          <p:nvPr/>
        </p:nvPicPr>
        <p:blipFill>
          <a:blip r:embed="rId1"/>
          <a:stretch>
            <a:fillRect/>
          </a:stretch>
        </p:blipFill>
        <p:spPr>
          <a:xfrm>
            <a:off x="2567940" y="476885"/>
            <a:ext cx="7938770" cy="59474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02431" y="2565000"/>
            <a:ext cx="11387138" cy="1728000"/>
          </a:xfrm>
          <a:prstGeom prst="rect">
            <a:avLst/>
          </a:prstGeom>
          <a:solidFill>
            <a:srgbClr val="30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02431" y="450056"/>
            <a:ext cx="11387138" cy="5957888"/>
          </a:xfrm>
          <a:prstGeom prst="rect">
            <a:avLst/>
          </a:prstGeom>
          <a:noFill/>
          <a:ln>
            <a:solidFill>
              <a:srgbClr val="305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60000" y="342056"/>
            <a:ext cx="3672000" cy="216000"/>
          </a:xfrm>
          <a:prstGeom prst="rect">
            <a:avLst/>
          </a:prstGeom>
          <a:solidFill>
            <a:srgbClr val="30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60000" y="6299944"/>
            <a:ext cx="3672000" cy="216000"/>
          </a:xfrm>
          <a:prstGeom prst="rect">
            <a:avLst/>
          </a:prstGeom>
          <a:solidFill>
            <a:srgbClr val="30507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50844" y="2770628"/>
            <a:ext cx="7290312" cy="922020"/>
          </a:xfrm>
          <a:prstGeom prst="rect">
            <a:avLst/>
          </a:prstGeom>
          <a:noFill/>
        </p:spPr>
        <p:txBody>
          <a:bodyPr wrap="square" lIns="0" rIns="0" rtlCol="0">
            <a:spAutoFit/>
          </a:bodyPr>
          <a:lstStyle/>
          <a:p>
            <a:pPr algn="dist"/>
            <a:r>
              <a:rPr kumimoji="0" lang="zh-CN" altLang="en-US" sz="5400" b="1" i="0" u="none" strike="noStrike" kern="1200" cap="none" spc="0" normalizeH="0" baseline="0" noProof="0" dirty="0">
                <a:ln>
                  <a:noFill/>
                </a:ln>
                <a:solidFill>
                  <a:schemeClr val="bg1"/>
                </a:solidFill>
                <a:effectLst>
                  <a:outerShdw blurRad="50800" dist="38100" dir="2700000" algn="tl" rotWithShape="0">
                    <a:prstClr val="black">
                      <a:alpha val="9000"/>
                    </a:prstClr>
                  </a:outerShdw>
                </a:effectLst>
                <a:uLnTx/>
                <a:uFillTx/>
                <a:latin typeface="思源宋体" panose="02020700000000000000" pitchFamily="18" charset="-122"/>
                <a:ea typeface="思源宋体" panose="02020700000000000000" pitchFamily="18" charset="-122"/>
                <a:cs typeface="+mn-ea"/>
                <a:sym typeface="+mn-lt"/>
              </a:rPr>
              <a:t>感谢聆听指正</a:t>
            </a:r>
            <a:endParaRPr kumimoji="0" lang="zh-CN" altLang="en-US" sz="5400" b="1" i="0" u="none" strike="noStrike" kern="1200" cap="none" spc="0" normalizeH="0" baseline="0" noProof="0" dirty="0">
              <a:ln>
                <a:noFill/>
              </a:ln>
              <a:solidFill>
                <a:schemeClr val="bg1"/>
              </a:solidFill>
              <a:effectLst>
                <a:outerShdw blurRad="50800" dist="38100" dir="2700000" algn="tl" rotWithShape="0">
                  <a:prstClr val="black">
                    <a:alpha val="9000"/>
                  </a:prstClr>
                </a:outerShdw>
              </a:effectLst>
              <a:uLnTx/>
              <a:uFillTx/>
              <a:latin typeface="思源宋体" panose="02020700000000000000" pitchFamily="18" charset="-122"/>
              <a:ea typeface="思源宋体" panose="02020700000000000000" pitchFamily="18" charset="-122"/>
              <a:cs typeface="+mn-ea"/>
              <a:sym typeface="+mn-lt"/>
            </a:endParaRPr>
          </a:p>
        </p:txBody>
      </p:sp>
      <p:sp>
        <p:nvSpPr>
          <p:cNvPr id="11" name="矩形: 圆角 10"/>
          <p:cNvSpPr/>
          <p:nvPr/>
        </p:nvSpPr>
        <p:spPr>
          <a:xfrm>
            <a:off x="4593791" y="4945899"/>
            <a:ext cx="2808000" cy="400110"/>
          </a:xfrm>
          <a:prstGeom prst="roundRect">
            <a:avLst>
              <a:gd name="adj" fmla="val 14291"/>
            </a:avLst>
          </a:prstGeom>
          <a:noFill/>
          <a:ln>
            <a:solidFill>
              <a:srgbClr val="305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F4037"/>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4944294" y="4960187"/>
            <a:ext cx="2106994" cy="368300"/>
          </a:xfrm>
          <a:prstGeom prst="rect">
            <a:avLst/>
          </a:prstGeom>
          <a:noFill/>
        </p:spPr>
        <p:txBody>
          <a:bodyPr wrap="square" lIns="0"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rPr>
              <a:t>汇报人：朱雨珂</a:t>
            </a:r>
            <a:endParaRPr kumimoji="0" lang="en-US" altLang="zh-CN" b="0" i="0" u="none" strike="noStrike" kern="1200" cap="none" spc="0" normalizeH="0" baseline="0" noProof="0" dirty="0">
              <a:ln>
                <a:noFill/>
              </a:ln>
              <a:solidFill>
                <a:srgbClr val="1F4037"/>
              </a:solidFill>
              <a:uLnTx/>
              <a:uFillTx/>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1"/>
          <a:stretch>
            <a:fillRect/>
          </a:stretch>
        </p:blipFill>
        <p:spPr>
          <a:xfrm>
            <a:off x="5029200" y="692785"/>
            <a:ext cx="1936750" cy="1690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bldLvl="0" animBg="1"/>
      <p:bldP spid="9" grpId="1"/>
      <p:bldP spid="2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AutoShape 51"/>
          <p:cNvSpPr>
            <a:spLocks noChangeArrowheads="1"/>
          </p:cNvSpPr>
          <p:nvPr/>
        </p:nvSpPr>
        <p:spPr bwMode="gray">
          <a:xfrm>
            <a:off x="4943475" y="2924810"/>
            <a:ext cx="4277360" cy="761365"/>
          </a:xfrm>
          <a:prstGeom prst="roundRect">
            <a:avLst>
              <a:gd name="adj" fmla="val 0"/>
            </a:avLst>
          </a:prstGeom>
          <a:noFill/>
          <a:ln w="28575" algn="ctr">
            <a:noFill/>
            <a:round/>
          </a:ln>
          <a:effectLst/>
        </p:spPr>
        <p:txBody>
          <a:bodyPr wrap="square" lIns="0" tIns="0" rIns="0" bIns="0" anchor="ctr">
            <a:noAutofit/>
          </a:bodyPr>
          <a:lstStyle/>
          <a:p>
            <a:pPr>
              <a:lnSpc>
                <a:spcPct val="90000"/>
              </a:lnSpc>
              <a:buClr>
                <a:schemeClr val="bg2"/>
              </a:buClr>
              <a:buSzPct val="70000"/>
              <a:buFont typeface="Wingdings" panose="05000000000000000000" pitchFamily="2" charset="2"/>
              <a:buNone/>
              <a:defRPr/>
            </a:pP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背</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景</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介</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绍</a:t>
            </a:r>
            <a:endPar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8" name="组合 7"/>
          <p:cNvGrpSpPr/>
          <p:nvPr/>
        </p:nvGrpSpPr>
        <p:grpSpPr>
          <a:xfrm>
            <a:off x="3699390" y="2714065"/>
            <a:ext cx="1016380" cy="1182431"/>
            <a:chOff x="2701946" y="2702230"/>
            <a:chExt cx="1016380" cy="1182431"/>
          </a:xfrm>
        </p:grpSpPr>
        <p:sp>
          <p:nvSpPr>
            <p:cNvPr id="54" name="矩形 53"/>
            <p:cNvSpPr/>
            <p:nvPr/>
          </p:nvSpPr>
          <p:spPr>
            <a:xfrm>
              <a:off x="2701946" y="2899777"/>
              <a:ext cx="1016380" cy="984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01</a:t>
              </a:r>
              <a:endParaRPr lang="zh-CN" altLang="en-US" sz="60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5" name="矩形 54"/>
            <p:cNvSpPr/>
            <p:nvPr/>
          </p:nvSpPr>
          <p:spPr>
            <a:xfrm>
              <a:off x="2860225" y="2702230"/>
              <a:ext cx="699822" cy="36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Part</a:t>
              </a:r>
              <a:endParaRPr lang="zh-CN" altLang="en-US" sz="22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4" name="矩形 3"/>
          <p:cNvSpPr/>
          <p:nvPr/>
        </p:nvSpPr>
        <p:spPr>
          <a:xfrm>
            <a:off x="402431" y="450056"/>
            <a:ext cx="11387138" cy="5957888"/>
          </a:xfrm>
          <a:prstGeom prst="rect">
            <a:avLst/>
          </a:prstGeom>
          <a:noFill/>
          <a:ln>
            <a:solidFill>
              <a:srgbClr val="305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60000" y="342056"/>
            <a:ext cx="3672000" cy="216000"/>
          </a:xfrm>
          <a:prstGeom prst="rect">
            <a:avLst/>
          </a:prstGeom>
          <a:solidFill>
            <a:srgbClr val="30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60000" y="6299944"/>
            <a:ext cx="3672000" cy="216000"/>
          </a:xfrm>
          <a:prstGeom prst="rect">
            <a:avLst/>
          </a:prstGeom>
          <a:solidFill>
            <a:srgbClr val="30507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14:presetBounceEnd="21000">
                                      <p:stCondLst>
                                        <p:cond delay="0"/>
                                      </p:stCondLst>
                                      <p:iterate type="lt">
                                        <p:tmPct val="5000"/>
                                      </p:iterate>
                                      <p:childTnLst>
                                        <p:set>
                                          <p:cBhvr>
                                            <p:cTn id="10" dur="1" fill="hold">
                                              <p:stCondLst>
                                                <p:cond delay="0"/>
                                              </p:stCondLst>
                                            </p:cTn>
                                            <p:tgtEl>
                                              <p:spTgt spid="53"/>
                                            </p:tgtEl>
                                            <p:attrNameLst>
                                              <p:attrName>style.visibility</p:attrName>
                                            </p:attrNameLst>
                                          </p:cBhvr>
                                          <p:to>
                                            <p:strVal val="visible"/>
                                          </p:to>
                                        </p:set>
                                        <p:anim calcmode="lin" valueType="num" p14:bounceEnd="21000">
                                          <p:cBhvr additive="base">
                                            <p:cTn id="11" dur="750" fill="hold"/>
                                            <p:tgtEl>
                                              <p:spTgt spid="53"/>
                                            </p:tgtEl>
                                            <p:attrNameLst>
                                              <p:attrName>ppt_x</p:attrName>
                                            </p:attrNameLst>
                                          </p:cBhvr>
                                          <p:tavLst>
                                            <p:tav tm="0">
                                              <p:val>
                                                <p:strVal val="1+#ppt_w/2"/>
                                              </p:val>
                                            </p:tav>
                                            <p:tav tm="100000">
                                              <p:val>
                                                <p:strVal val="#ppt_x"/>
                                              </p:val>
                                            </p:tav>
                                          </p:tavLst>
                                        </p:anim>
                                        <p:anim calcmode="lin" valueType="num" p14:bounceEnd="21000">
                                          <p:cBhvr additive="base">
                                            <p:cTn id="12"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iterate type="lt">
                                        <p:tmPct val="5000"/>
                                      </p:iterate>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1+#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01</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236595" cy="460375"/>
            </a:xfrm>
            <a:prstGeom prst="rect">
              <a:avLst/>
            </a:prstGeom>
            <a:noFill/>
          </p:spPr>
          <p:txBody>
            <a:bodyPr wrap="square" rtlCol="0">
              <a:spAutoFit/>
            </a:bodyPr>
            <a:lstStyle/>
            <a:p>
              <a:pPr algn="l"/>
              <a:r>
                <a:rPr lang="zh-CN" sz="2400" dirty="0">
                  <a:latin typeface="思源黑体" panose="020B0500000000000000" pitchFamily="34" charset="-122"/>
                  <a:ea typeface="思源黑体" panose="020B0500000000000000" pitchFamily="34" charset="-122"/>
                </a:rPr>
                <a:t>背景介绍</a:t>
              </a:r>
              <a:endParaRPr lang="zh-CN" sz="2400" dirty="0">
                <a:latin typeface="思源黑体" panose="020B0500000000000000" pitchFamily="34" charset="-122"/>
                <a:ea typeface="思源黑体" panose="020B0500000000000000" pitchFamily="34" charset="-122"/>
              </a:endParaRPr>
            </a:p>
          </p:txBody>
        </p:sp>
      </p:grpSp>
      <p:sp>
        <p:nvSpPr>
          <p:cNvPr id="2" name="文本框 1"/>
          <p:cNvSpPr txBox="1"/>
          <p:nvPr/>
        </p:nvSpPr>
        <p:spPr>
          <a:xfrm>
            <a:off x="1250950" y="1424305"/>
            <a:ext cx="8453120" cy="2168525"/>
          </a:xfrm>
          <a:prstGeom prst="rect">
            <a:avLst/>
          </a:prstGeom>
          <a:noFill/>
        </p:spPr>
        <p:txBody>
          <a:bodyPr wrap="square" rtlCol="0" anchor="t">
            <a:spAutoFit/>
          </a:bodyPr>
          <a:p>
            <a:pPr marL="285750" indent="-285750">
              <a:lnSpc>
                <a:spcPct val="150000"/>
              </a:lnSpc>
              <a:buFont typeface="Wingdings" panose="05000000000000000000" charset="0"/>
              <a:buChar char="p"/>
            </a:pPr>
            <a:r>
              <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人力资源分配是企业针对不同员工的实际情况，进行工作合理安排的过程，企业需要对员工掌握的技能、拥有的工作经验等因素进行综合考量，使员工能力得到充分发挥。同时，对于一些技能要求相对较低的重复工作的分配问题，考虑到企业员工的实际工作体验，企业也需要注重人力资源分配的公平性，尽可能对人员进行均衡调度。</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a:xfrm>
            <a:off x="1026902" y="3881351"/>
            <a:ext cx="9877318" cy="51184"/>
          </a:xfrm>
          <a:prstGeom prst="rect">
            <a:avLst/>
          </a:prstGeom>
          <a:gradFill flip="none" rotWithShape="1">
            <a:gsLst>
              <a:gs pos="0">
                <a:srgbClr val="E6E6E6"/>
              </a:gs>
              <a:gs pos="100000">
                <a:srgbClr val="E6E6E6"/>
              </a:gs>
              <a:gs pos="53000">
                <a:srgbClr val="3379C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1343025" y="4220845"/>
            <a:ext cx="8442960" cy="1337945"/>
          </a:xfrm>
          <a:prstGeom prst="rect">
            <a:avLst/>
          </a:prstGeom>
          <a:noFill/>
          <a:ln w="9525">
            <a:noFill/>
          </a:ln>
        </p:spPr>
        <p:txBody>
          <a:bodyPr wrap="square">
            <a:spAutoFit/>
          </a:bodyPr>
          <a:p>
            <a:pPr marL="285750" indent="-285750">
              <a:lnSpc>
                <a:spcPct val="150000"/>
              </a:lnSpc>
              <a:buFont typeface="Wingdings" panose="05000000000000000000" charset="0"/>
              <a:buChar char="p"/>
            </a:pPr>
            <a:r>
              <a:rPr lang="zh-CN" altLang="en-US" sz="1800" b="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我们小组对一个关于企业专班排班的问题进行分析，兼顾科学性和公平性，利用运筹学知识制定相应的目标体系及约束条件，构建</a:t>
            </a:r>
            <a:r>
              <a:rPr lang="zh-CN" altLang="en-US"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线性整数目标规划模型</a:t>
            </a:r>
            <a:r>
              <a:rPr lang="zh-CN" altLang="en-US" sz="1800" b="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，利用matlab求解，为企业排班提供最佳方案。</a:t>
            </a:r>
            <a:endParaRPr lang="zh-CN" altLang="en-US" sz="1800" b="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01</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236595" cy="460375"/>
            </a:xfrm>
            <a:prstGeom prst="rect">
              <a:avLst/>
            </a:prstGeom>
            <a:noFill/>
          </p:spPr>
          <p:txBody>
            <a:bodyPr wrap="square" rtlCol="0">
              <a:spAutoFit/>
            </a:bodyPr>
            <a:lstStyle/>
            <a:p>
              <a:pPr algn="l"/>
              <a:r>
                <a:rPr lang="zh-CN" sz="2400" dirty="0">
                  <a:latin typeface="思源黑体" panose="020B0500000000000000" pitchFamily="34" charset="-122"/>
                  <a:ea typeface="思源黑体" panose="020B0500000000000000" pitchFamily="34" charset="-122"/>
                </a:rPr>
                <a:t>背景介绍</a:t>
              </a:r>
              <a:endParaRPr lang="zh-CN" sz="2400" dirty="0">
                <a:latin typeface="思源黑体" panose="020B0500000000000000" pitchFamily="34" charset="-122"/>
                <a:ea typeface="思源黑体" panose="020B0500000000000000" pitchFamily="34" charset="-122"/>
              </a:endParaRPr>
            </a:p>
          </p:txBody>
        </p:sp>
      </p:grpSp>
      <p:sp>
        <p:nvSpPr>
          <p:cNvPr id="5" name="文本框 4"/>
          <p:cNvSpPr txBox="1"/>
          <p:nvPr/>
        </p:nvSpPr>
        <p:spPr>
          <a:xfrm>
            <a:off x="845185" y="1124585"/>
            <a:ext cx="10006965" cy="1337945"/>
          </a:xfrm>
          <a:prstGeom prst="rect">
            <a:avLst/>
          </a:prstGeom>
          <a:noFill/>
          <a:ln w="9525">
            <a:noFill/>
          </a:ln>
        </p:spPr>
        <p:txBody>
          <a:bodyPr wrap="square">
            <a:spAutoFit/>
          </a:bodyPr>
          <a:p>
            <a:pPr marL="285750" indent="-285750">
              <a:lnSpc>
                <a:spcPct val="150000"/>
              </a:lnSpc>
              <a:buClrTx/>
              <a:buSzTx/>
              <a:buFont typeface="Wingdings" panose="05000000000000000000" charset="0"/>
              <a:buChar char="p"/>
            </a:pPr>
            <a:r>
              <a:rPr lang="zh-CN" altLang="en-US" b="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某家企业的员工有较大的流动性，员工加入后会在该企业工作3至15 天不等，并被分配到承担相同任务的不同车间中，每个车间人数为5至15人不等，随员工的流动而不断变化。每个车间根据当天实有员工数量安排成品运输专班，员工数量与开设的专班班次对应如下表所示：</a:t>
            </a:r>
            <a:endParaRPr lang="zh-CN" altLang="en-US">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表格 5"/>
          <p:cNvGraphicFramePr/>
          <p:nvPr>
            <p:custDataLst>
              <p:tags r:id="rId1"/>
            </p:custDataLst>
          </p:nvPr>
        </p:nvGraphicFramePr>
        <p:xfrm>
          <a:off x="984250" y="2780665"/>
          <a:ext cx="7118985" cy="1256030"/>
        </p:xfrm>
        <a:graphic>
          <a:graphicData uri="http://schemas.openxmlformats.org/drawingml/2006/table">
            <a:tbl>
              <a:tblPr firstRow="1" bandRow="1">
                <a:tableStyleId>{2F153317-A096-4F9E-A842-9D5F921F60CE}</a:tableStyleId>
              </a:tblPr>
              <a:tblGrid>
                <a:gridCol w="1185545"/>
                <a:gridCol w="1188720"/>
                <a:gridCol w="1185545"/>
                <a:gridCol w="1187450"/>
                <a:gridCol w="1186180"/>
                <a:gridCol w="1185545"/>
              </a:tblGrid>
              <a:tr h="628015">
                <a:tc>
                  <a:txBody>
                    <a:bodyPr/>
                    <a:p>
                      <a:pPr indent="0" algn="ctr">
                        <a:buNone/>
                      </a:pPr>
                      <a:r>
                        <a:rPr lang="en-US" sz="1600">
                          <a:latin typeface="微软雅黑" panose="020B0503020204020204" pitchFamily="34" charset="-122"/>
                          <a:ea typeface="微软雅黑" panose="020B0503020204020204" pitchFamily="34" charset="-122"/>
                        </a:rPr>
                        <a:t>员工数量</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[0,4]</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[5,7]</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[8,10]</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[11,12]</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[13,15]</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r>
              <a:tr h="628015">
                <a:tc>
                  <a:txBody>
                    <a:bodyPr/>
                    <a:p>
                      <a:pPr indent="0" algn="ctr">
                        <a:buNone/>
                      </a:pPr>
                      <a:r>
                        <a:rPr lang="en-US" sz="1600">
                          <a:latin typeface="微软雅黑" panose="020B0503020204020204" pitchFamily="34" charset="-122"/>
                          <a:ea typeface="微软雅黑" panose="020B0503020204020204" pitchFamily="34" charset="-122"/>
                        </a:rPr>
                        <a:t>专班班次</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不开设</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1</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2</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3</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c>
                  <a:txBody>
                    <a:bodyPr/>
                    <a:p>
                      <a:pPr indent="0" algn="ctr">
                        <a:buNone/>
                      </a:pPr>
                      <a:r>
                        <a:rPr lang="en-US" sz="1600">
                          <a:latin typeface="微软雅黑" panose="020B0503020204020204" pitchFamily="34" charset="-122"/>
                          <a:ea typeface="微软雅黑" panose="020B0503020204020204" pitchFamily="34" charset="-122"/>
                        </a:rPr>
                        <a:t>4</a:t>
                      </a:r>
                      <a:endParaRPr lang="en-US" altLang="en-US" sz="1600">
                        <a:latin typeface="微软雅黑" panose="020B0503020204020204" pitchFamily="34" charset="-122"/>
                        <a:ea typeface="微软雅黑" panose="020B0503020204020204" pitchFamily="34" charset="-122"/>
                      </a:endParaRPr>
                    </a:p>
                  </a:txBody>
                  <a:tcPr marL="68580" marR="68580" marT="0" marB="0" vert="horz" anchor="ctr" anchorCtr="0"/>
                </a:tc>
              </a:tr>
            </a:tbl>
          </a:graphicData>
        </a:graphic>
      </p:graphicFrame>
      <p:sp>
        <p:nvSpPr>
          <p:cNvPr id="8" name="文本框 7"/>
          <p:cNvSpPr txBox="1"/>
          <p:nvPr/>
        </p:nvSpPr>
        <p:spPr>
          <a:xfrm>
            <a:off x="984250" y="4621530"/>
            <a:ext cx="4650105" cy="1753235"/>
          </a:xfrm>
          <a:prstGeom prst="rect">
            <a:avLst/>
          </a:prstGeom>
          <a:noFill/>
          <a:ln w="9525">
            <a:solidFill>
              <a:schemeClr val="accent1"/>
            </a:solidFill>
          </a:ln>
        </p:spPr>
        <p:txBody>
          <a:bodyPr wrap="square">
            <a:spAutoFit/>
          </a:bodyPr>
          <a:p>
            <a:pPr indent="0">
              <a:lnSpc>
                <a:spcPct val="150000"/>
              </a:lnSpc>
              <a:buFont typeface="Wingdings" panose="05000000000000000000" charset="0"/>
              <a:buNone/>
            </a:pPr>
            <a:r>
              <a:rPr 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专班安排要求如下：</a:t>
            </a:r>
            <a:r>
              <a:rPr lang="en-US"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(1) </a:t>
            </a:r>
            <a:r>
              <a:rPr 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每个专班需安排</a:t>
            </a:r>
            <a:r>
              <a:rPr lang="en-US" alt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2</a:t>
            </a:r>
            <a:r>
              <a:rPr 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名员工。</a:t>
            </a:r>
            <a:r>
              <a:rPr lang="en-US"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(2) </a:t>
            </a:r>
            <a:r>
              <a:rPr 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每个专班至少</a:t>
            </a:r>
            <a:r>
              <a:rPr lang="en-US" alt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1</a:t>
            </a:r>
            <a:r>
              <a:rPr 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名员工需具有驾驶资格。</a:t>
            </a:r>
            <a:r>
              <a:rPr lang="en-US"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(3) </a:t>
            </a:r>
            <a:r>
              <a:rPr 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每名员工每天至多安排</a:t>
            </a:r>
            <a:r>
              <a:rPr lang="en-US" alt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1</a:t>
            </a:r>
            <a:r>
              <a:rPr lang="zh-CN"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次专班。</a:t>
            </a:r>
            <a:endParaRPr lang="zh-CN" altLang="en-US"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5879465" y="4436745"/>
            <a:ext cx="5823585" cy="1938020"/>
          </a:xfrm>
          <a:prstGeom prst="rect">
            <a:avLst/>
          </a:prstGeom>
          <a:noFill/>
          <a:ln w="9525">
            <a:solidFill>
              <a:schemeClr val="accent1"/>
            </a:solidFill>
          </a:ln>
        </p:spPr>
        <p:txBody>
          <a:bodyPr wrap="square">
            <a:spAutoFit/>
          </a:bodyPr>
          <a:p>
            <a:pPr indent="0">
              <a:lnSpc>
                <a:spcPct val="150000"/>
              </a:lnSpc>
              <a:buFont typeface="Wingdings" panose="05000000000000000000" charset="0"/>
              <a:buNone/>
            </a:pPr>
            <a:r>
              <a:rPr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专班安排原则按重要程度由高到低的排列如下：</a:t>
            </a:r>
            <a:endParaRPr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charset="0"/>
              <a:buNone/>
            </a:pPr>
            <a:r>
              <a:rPr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(1) 每个班次至少有</a:t>
            </a:r>
            <a:r>
              <a:rPr lang="en-US"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1</a:t>
            </a:r>
            <a:r>
              <a:rPr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名已有专班经验的员工。</a:t>
            </a:r>
            <a:endParaRPr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charset="0"/>
              <a:buNone/>
            </a:pPr>
            <a:r>
              <a:rPr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(2) 每名员工在不同天内参与的专班在具体班次上应尽可能平均。</a:t>
            </a:r>
            <a:endParaRPr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charset="0"/>
              <a:buNone/>
            </a:pPr>
            <a:r>
              <a:rPr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rPr>
              <a:t>(3) 历史事故次数较高的员工参与专班时须与历史事故次数较低的员工组成专班。</a:t>
            </a:r>
            <a:endParaRPr sz="1600" b="0">
              <a:solidFill>
                <a:srgbClr val="30507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475345" y="2780665"/>
            <a:ext cx="3227705" cy="1337945"/>
          </a:xfrm>
          <a:prstGeom prst="rect">
            <a:avLst/>
          </a:prstGeom>
          <a:noFill/>
          <a:ln w="9525">
            <a:solidFill>
              <a:srgbClr val="30507A"/>
            </a:solidFill>
          </a:ln>
        </p:spPr>
        <p:txBody>
          <a:bodyPr wrap="square">
            <a:spAutoFit/>
          </a:bodyPr>
          <a:p>
            <a:pPr indent="0">
              <a:lnSpc>
                <a:spcPct val="150000"/>
              </a:lnSpc>
            </a:pPr>
            <a:r>
              <a:rPr lang="zh-CN" b="0">
                <a:solidFill>
                  <a:srgbClr val="30507A"/>
                </a:solidFill>
                <a:latin typeface="微软雅黑" panose="020B0503020204020204" pitchFamily="34" charset="-122"/>
                <a:ea typeface="微软雅黑" panose="020B0503020204020204" pitchFamily="34" charset="-122"/>
              </a:rPr>
              <a:t>调度室考虑使每位员工当前工作天数与当前累计安排专班次数之比尽可能均衡。</a:t>
            </a:r>
            <a:endParaRPr lang="zh-CN" altLang="en-US" b="0">
              <a:solidFill>
                <a:srgbClr val="30507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290068" y="3820984"/>
            <a:ext cx="3705860" cy="1830066"/>
            <a:chOff x="8062497" y="4518561"/>
            <a:chExt cx="3705860" cy="1830066"/>
          </a:xfrm>
        </p:grpSpPr>
        <p:cxnSp>
          <p:nvCxnSpPr>
            <p:cNvPr id="15" name="直接连接符 14"/>
            <p:cNvCxnSpPr/>
            <p:nvPr/>
          </p:nvCxnSpPr>
          <p:spPr>
            <a:xfrm>
              <a:off x="8062497" y="6348627"/>
              <a:ext cx="3705860" cy="0"/>
            </a:xfrm>
            <a:prstGeom prst="line">
              <a:avLst/>
            </a:prstGeom>
            <a:ln w="60325">
              <a:gradFill>
                <a:gsLst>
                  <a:gs pos="0">
                    <a:schemeClr val="bg1">
                      <a:alpha val="0"/>
                    </a:schemeClr>
                  </a:gs>
                  <a:gs pos="100000">
                    <a:schemeClr val="bg1"/>
                  </a:gs>
                </a:gsLst>
                <a:lin ang="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734905" y="4518561"/>
              <a:ext cx="0" cy="1800000"/>
            </a:xfrm>
            <a:prstGeom prst="line">
              <a:avLst/>
            </a:prstGeom>
            <a:ln w="60325">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53" name="AutoShape 51"/>
          <p:cNvSpPr>
            <a:spLocks noChangeArrowheads="1"/>
          </p:cNvSpPr>
          <p:nvPr/>
        </p:nvSpPr>
        <p:spPr bwMode="gray">
          <a:xfrm>
            <a:off x="4872355" y="2939416"/>
            <a:ext cx="4549775" cy="761364"/>
          </a:xfrm>
          <a:prstGeom prst="roundRect">
            <a:avLst>
              <a:gd name="adj" fmla="val 0"/>
            </a:avLst>
          </a:prstGeom>
          <a:noFill/>
          <a:ln w="28575" algn="ctr">
            <a:noFill/>
            <a:round/>
          </a:ln>
          <a:effectLst/>
        </p:spPr>
        <p:txBody>
          <a:bodyPr wrap="square" lIns="0" tIns="0" rIns="0" bIns="0" anchor="ctr">
            <a:spAutoFit/>
          </a:bodyPr>
          <a:lstStyle/>
          <a:p>
            <a:pPr algn="l">
              <a:lnSpc>
                <a:spcPct val="90000"/>
              </a:lnSpc>
              <a:buClr>
                <a:schemeClr val="bg2"/>
              </a:buClr>
              <a:buSzPct val="70000"/>
              <a:buFont typeface="Wingdings" panose="05000000000000000000" pitchFamily="2" charset="2"/>
              <a:buNone/>
              <a:defRPr/>
            </a:pP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模</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型</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提</a:t>
            </a:r>
            <a:r>
              <a:rPr lang="en-US" alt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炼</a:t>
            </a:r>
            <a:endParaRPr lang="zh-CN" sz="55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8" name="组合 7"/>
          <p:cNvGrpSpPr/>
          <p:nvPr/>
        </p:nvGrpSpPr>
        <p:grpSpPr>
          <a:xfrm>
            <a:off x="3628270" y="2728670"/>
            <a:ext cx="1016380" cy="1182431"/>
            <a:chOff x="2701946" y="2702230"/>
            <a:chExt cx="1016380" cy="1182431"/>
          </a:xfrm>
        </p:grpSpPr>
        <p:sp>
          <p:nvSpPr>
            <p:cNvPr id="54" name="矩形 53"/>
            <p:cNvSpPr/>
            <p:nvPr/>
          </p:nvSpPr>
          <p:spPr>
            <a:xfrm>
              <a:off x="2701946" y="2899777"/>
              <a:ext cx="1016380" cy="984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zh-CN" altLang="en-US" sz="60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5" name="矩形 54"/>
            <p:cNvSpPr/>
            <p:nvPr/>
          </p:nvSpPr>
          <p:spPr>
            <a:xfrm>
              <a:off x="2860225" y="2702230"/>
              <a:ext cx="699822" cy="36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rPr>
                <a:t>Part</a:t>
              </a:r>
              <a:endParaRPr lang="zh-CN" altLang="en-US" sz="2200" b="1" dirty="0">
                <a:solidFill>
                  <a:srgbClr val="1E497C"/>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4" name="矩形 3"/>
          <p:cNvSpPr/>
          <p:nvPr/>
        </p:nvSpPr>
        <p:spPr>
          <a:xfrm>
            <a:off x="402431" y="450056"/>
            <a:ext cx="11387138" cy="5957888"/>
          </a:xfrm>
          <a:prstGeom prst="rect">
            <a:avLst/>
          </a:prstGeom>
          <a:noFill/>
          <a:ln>
            <a:solidFill>
              <a:srgbClr val="305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60000" y="342056"/>
            <a:ext cx="3672000" cy="216000"/>
          </a:xfrm>
          <a:prstGeom prst="rect">
            <a:avLst/>
          </a:prstGeom>
          <a:solidFill>
            <a:srgbClr val="305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60000" y="6299944"/>
            <a:ext cx="3672000" cy="216000"/>
          </a:xfrm>
          <a:prstGeom prst="rect">
            <a:avLst/>
          </a:prstGeom>
          <a:solidFill>
            <a:srgbClr val="30507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14:presetBounceEnd="21000">
                                      <p:stCondLst>
                                        <p:cond delay="0"/>
                                      </p:stCondLst>
                                      <p:iterate type="lt">
                                        <p:tmPct val="5000"/>
                                      </p:iterate>
                                      <p:childTnLst>
                                        <p:set>
                                          <p:cBhvr>
                                            <p:cTn id="15" dur="1" fill="hold">
                                              <p:stCondLst>
                                                <p:cond delay="0"/>
                                              </p:stCondLst>
                                            </p:cTn>
                                            <p:tgtEl>
                                              <p:spTgt spid="53"/>
                                            </p:tgtEl>
                                            <p:attrNameLst>
                                              <p:attrName>style.visibility</p:attrName>
                                            </p:attrNameLst>
                                          </p:cBhvr>
                                          <p:to>
                                            <p:strVal val="visible"/>
                                          </p:to>
                                        </p:set>
                                        <p:anim calcmode="lin" valueType="num" p14:bounceEnd="21000">
                                          <p:cBhvr additive="base">
                                            <p:cTn id="16" dur="750" fill="hold"/>
                                            <p:tgtEl>
                                              <p:spTgt spid="53"/>
                                            </p:tgtEl>
                                            <p:attrNameLst>
                                              <p:attrName>ppt_x</p:attrName>
                                            </p:attrNameLst>
                                          </p:cBhvr>
                                          <p:tavLst>
                                            <p:tav tm="0">
                                              <p:val>
                                                <p:strVal val="1+#ppt_w/2"/>
                                              </p:val>
                                            </p:tav>
                                            <p:tav tm="100000">
                                              <p:val>
                                                <p:strVal val="#ppt_x"/>
                                              </p:val>
                                            </p:tav>
                                          </p:tavLst>
                                        </p:anim>
                                        <p:anim calcmode="lin" valueType="num" p14:bounceEnd="21000">
                                          <p:cBhvr additive="base">
                                            <p:cTn id="17"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stCondLst>
                                        <p:cond delay="0"/>
                                      </p:stCondLst>
                                      <p:iterate type="lt">
                                        <p:tmPct val="5000"/>
                                      </p:iterate>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750" fill="hold"/>
                                            <p:tgtEl>
                                              <p:spTgt spid="53"/>
                                            </p:tgtEl>
                                            <p:attrNameLst>
                                              <p:attrName>ppt_x</p:attrName>
                                            </p:attrNameLst>
                                          </p:cBhvr>
                                          <p:tavLst>
                                            <p:tav tm="0">
                                              <p:val>
                                                <p:strVal val="1+#ppt_w/2"/>
                                              </p:val>
                                            </p:tav>
                                            <p:tav tm="100000">
                                              <p:val>
                                                <p:strVal val="#ppt_x"/>
                                              </p:val>
                                            </p:tav>
                                          </p:tavLst>
                                        </p:anim>
                                        <p:anim calcmode="lin" valueType="num">
                                          <p:cBhvr additive="base">
                                            <p:cTn id="17" dur="7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57974" y="149594"/>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02</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201" y="295262"/>
              <a:ext cx="2500535" cy="460375"/>
            </a:xfrm>
            <a:prstGeom prst="rect">
              <a:avLst/>
            </a:prstGeom>
            <a:noFill/>
          </p:spPr>
          <p:txBody>
            <a:bodyPr wrap="square" rtlCol="0">
              <a:spAutoFit/>
            </a:bodyPr>
            <a:lstStyle/>
            <a:p>
              <a:pPr algn="l"/>
              <a:r>
                <a:rPr lang="zh-CN" altLang="en-US" sz="2400" dirty="0">
                  <a:latin typeface="微软雅黑" panose="020B0503020204020204" pitchFamily="34" charset="-122"/>
                  <a:ea typeface="微软雅黑" panose="020B0503020204020204" pitchFamily="34" charset="-122"/>
                </a:rPr>
                <a:t>具体约束</a:t>
              </a:r>
              <a:endParaRPr lang="zh-CN" altLang="en-US" sz="2400" dirty="0">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042670" y="3394075"/>
            <a:ext cx="4214495" cy="2933169"/>
            <a:chOff x="1173587" y="1969213"/>
            <a:chExt cx="4375573" cy="2565794"/>
          </a:xfrm>
        </p:grpSpPr>
        <p:sp>
          <p:nvSpPr>
            <p:cNvPr id="2" name="矩形 1"/>
            <p:cNvSpPr/>
            <p:nvPr/>
          </p:nvSpPr>
          <p:spPr>
            <a:xfrm>
              <a:off x="1173587" y="1969213"/>
              <a:ext cx="4375573" cy="594530"/>
            </a:xfrm>
            <a:prstGeom prst="rect">
              <a:avLst/>
            </a:prstGeom>
            <a:solidFill>
              <a:srgbClr val="1E497C"/>
            </a:solidFill>
            <a:ln>
              <a:solidFill>
                <a:srgbClr val="1E4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9"/>
            <p:cNvSpPr txBox="1"/>
            <p:nvPr/>
          </p:nvSpPr>
          <p:spPr>
            <a:xfrm>
              <a:off x="1474481" y="2650862"/>
              <a:ext cx="3607772" cy="1884145"/>
            </a:xfrm>
            <a:prstGeom prst="rect">
              <a:avLst/>
            </a:prstGeom>
            <a:noFill/>
          </p:spPr>
          <p:txBody>
            <a:bodyPr wrap="square" lIns="0" tIns="0" rIns="0" bIns="0" rtlCol="0">
              <a:spAutoFit/>
            </a:bodyPr>
            <a:lstStyle/>
            <a:p>
              <a:pPr algn="just">
                <a:lnSpc>
                  <a:spcPts val="28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专班安排的三个要求：</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algn="just">
                <a:lnSpc>
                  <a:spcPts val="2800"/>
                </a:lnSpc>
              </a:pPr>
              <a:r>
                <a:rPr lang="en-US">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每个专班需安排</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名员工。</a:t>
              </a:r>
              <a:r>
                <a:rPr lang="en-US">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(2) </a:t>
              </a:r>
              <a:r>
                <a: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每个专班至少</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名员工需具有驾驶资格。</a:t>
              </a:r>
              <a:r>
                <a:rPr lang="en-US">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(3) </a:t>
              </a:r>
              <a:r>
                <a: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每名员工每天至多安排</a:t>
              </a:r>
              <a:r>
                <a:rPr lang="en-US" alt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次专班。</a:t>
              </a:r>
              <a:endParaRPr lang="zh-CN" altLang="en-US" b="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800"/>
                </a:lnSpc>
              </a:pPr>
              <a:endParaRPr lang="zh-CN" altLang="en-US" b="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1" name="TextBox 30"/>
            <p:cNvSpPr txBox="1"/>
            <p:nvPr/>
          </p:nvSpPr>
          <p:spPr>
            <a:xfrm>
              <a:off x="2346906" y="2010630"/>
              <a:ext cx="1862834" cy="376607"/>
            </a:xfrm>
            <a:prstGeom prst="rect">
              <a:avLst/>
            </a:prstGeom>
            <a:noFill/>
          </p:spPr>
          <p:txBody>
            <a:bodyPr wrap="square" lIns="0" tIns="0" rIns="0" bIns="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无偏差条件</a:t>
              </a:r>
              <a:endParaRPr lang="zh-CN" altLang="en-US" sz="28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 name="矩形 2"/>
            <p:cNvSpPr/>
            <p:nvPr/>
          </p:nvSpPr>
          <p:spPr>
            <a:xfrm>
              <a:off x="1173587" y="2563743"/>
              <a:ext cx="4375573" cy="1852741"/>
            </a:xfrm>
            <a:prstGeom prst="rect">
              <a:avLst/>
            </a:prstGeom>
            <a:noFill/>
            <a:ln>
              <a:solidFill>
                <a:srgbClr val="1E4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5477510" y="3421380"/>
            <a:ext cx="5606415" cy="2761615"/>
            <a:chOff x="6292297" y="1969213"/>
            <a:chExt cx="4375573" cy="2447271"/>
          </a:xfrm>
        </p:grpSpPr>
        <p:sp>
          <p:nvSpPr>
            <p:cNvPr id="42" name="矩形 41"/>
            <p:cNvSpPr/>
            <p:nvPr/>
          </p:nvSpPr>
          <p:spPr>
            <a:xfrm>
              <a:off x="6292297" y="1969213"/>
              <a:ext cx="4375573" cy="594530"/>
            </a:xfrm>
            <a:prstGeom prst="rect">
              <a:avLst/>
            </a:prstGeom>
            <a:solidFill>
              <a:srgbClr val="1E497C"/>
            </a:solidFill>
            <a:ln>
              <a:solidFill>
                <a:srgbClr val="1E4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29"/>
            <p:cNvSpPr txBox="1"/>
            <p:nvPr/>
          </p:nvSpPr>
          <p:spPr>
            <a:xfrm>
              <a:off x="6506393" y="2667549"/>
              <a:ext cx="3805643" cy="1472639"/>
            </a:xfrm>
            <a:prstGeom prst="rect">
              <a:avLst/>
            </a:prstGeom>
            <a:noFill/>
          </p:spPr>
          <p:txBody>
            <a:bodyPr wrap="square" lIns="0" tIns="0" rIns="0" bIns="0" rtlCol="0">
              <a:spAutoFit/>
            </a:bodyPr>
            <a:lstStyle/>
            <a:p>
              <a:pPr indent="0">
                <a:lnSpc>
                  <a:spcPct val="150000"/>
                </a:lnSpc>
                <a:buFont typeface="Wingdings" panose="05000000000000000000" charset="0"/>
                <a:buNone/>
              </a:pPr>
              <a:r>
                <a:rPr>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员工分配工作的均衡性和专车安排原则为有偏差条件，需要尽可能满足，并根据条件重要性高低赋予不同权重，将</a:t>
              </a:r>
              <a:r>
                <a:rPr b="1">
                  <a:solidFill>
                    <a:srgbClr val="3379CD"/>
                  </a:solidFill>
                  <a:latin typeface="微软雅黑" panose="020B0503020204020204" pitchFamily="34" charset="-122"/>
                  <a:ea typeface="微软雅黑" panose="020B0503020204020204" pitchFamily="34" charset="-122"/>
                  <a:cs typeface="微软雅黑" panose="020B0503020204020204" pitchFamily="34" charset="-122"/>
                  <a:sym typeface="+mn-ea"/>
                </a:rPr>
                <a:t>偏差变量加权</a:t>
              </a:r>
              <a:r>
                <a:rPr>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得到目标函数，构建</a:t>
              </a:r>
              <a:r>
                <a:rPr b="1">
                  <a:solidFill>
                    <a:srgbClr val="3379CD"/>
                  </a:solidFill>
                  <a:latin typeface="微软雅黑" panose="020B0503020204020204" pitchFamily="34" charset="-122"/>
                  <a:ea typeface="微软雅黑" panose="020B0503020204020204" pitchFamily="34" charset="-122"/>
                  <a:cs typeface="微软雅黑" panose="020B0503020204020204" pitchFamily="34" charset="-122"/>
                  <a:sym typeface="+mn-ea"/>
                </a:rPr>
                <a:t>多目标混合整数规划模型</a:t>
              </a:r>
              <a:r>
                <a: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TextBox 30"/>
            <p:cNvSpPr txBox="1"/>
            <p:nvPr/>
          </p:nvSpPr>
          <p:spPr>
            <a:xfrm>
              <a:off x="7548666" y="2026654"/>
              <a:ext cx="1862834" cy="381524"/>
            </a:xfrm>
            <a:prstGeom prst="rect">
              <a:avLst/>
            </a:prstGeom>
            <a:noFill/>
          </p:spPr>
          <p:txBody>
            <a:bodyPr wrap="square" lIns="0" tIns="0" rIns="0" bIns="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有偏差条件</a:t>
              </a:r>
              <a:endParaRPr lang="zh-CN" altLang="en-US" sz="28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3" name="矩形 42"/>
            <p:cNvSpPr/>
            <p:nvPr/>
          </p:nvSpPr>
          <p:spPr>
            <a:xfrm>
              <a:off x="6292297" y="2563743"/>
              <a:ext cx="4375573" cy="1852741"/>
            </a:xfrm>
            <a:prstGeom prst="rect">
              <a:avLst/>
            </a:prstGeom>
            <a:noFill/>
            <a:ln>
              <a:solidFill>
                <a:srgbClr val="1E49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056112" y="2853286"/>
            <a:ext cx="9877318" cy="51184"/>
          </a:xfrm>
          <a:prstGeom prst="rect">
            <a:avLst/>
          </a:prstGeom>
          <a:gradFill flip="none" rotWithShape="1">
            <a:gsLst>
              <a:gs pos="0">
                <a:srgbClr val="E6E6E6"/>
              </a:gs>
              <a:gs pos="100000">
                <a:srgbClr val="E6E6E6"/>
              </a:gs>
              <a:gs pos="53000">
                <a:srgbClr val="3379C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1042670" y="1412875"/>
            <a:ext cx="10041890" cy="922020"/>
          </a:xfrm>
          <a:prstGeom prst="rect">
            <a:avLst/>
          </a:prstGeom>
          <a:noFill/>
          <a:ln w="9525">
            <a:noFill/>
          </a:ln>
        </p:spPr>
        <p:txBody>
          <a:bodyPr wrap="square">
            <a:spAutoFit/>
          </a:bodyPr>
          <a:p>
            <a:pPr indent="0">
              <a:lnSpc>
                <a:spcPct val="150000"/>
              </a:lnSpc>
            </a:pPr>
            <a:r>
              <a:rPr lang="zh-CN" b="0">
                <a:solidFill>
                  <a:schemeClr val="tx1">
                    <a:lumMod val="65000"/>
                    <a:lumOff val="35000"/>
                  </a:schemeClr>
                </a:solidFill>
                <a:latin typeface="微软雅黑" panose="020B0503020204020204" pitchFamily="34" charset="-122"/>
                <a:ea typeface="微软雅黑" panose="020B0503020204020204" pitchFamily="34" charset="-122"/>
              </a:rPr>
              <a:t>为了在问题的条件下给出排班的最佳情况，需要在满足专班排班的要求前提下，尽可能均衡员工当前工作天数和累计安排专班之比，同时还需要根据重要性的先后次序满足问题中专班安排的原则。</a:t>
            </a:r>
            <a:endParaRPr lang="zh-CN" altLang="en-US" b="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02</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308985" cy="460375"/>
            </a:xfrm>
            <a:prstGeom prst="rect">
              <a:avLst/>
            </a:prstGeom>
            <a:noFill/>
          </p:spPr>
          <p:txBody>
            <a:bodyPr wrap="square" rtlCol="0">
              <a:spAutoFit/>
            </a:bodyPr>
            <a:lstStyle/>
            <a:p>
              <a:pPr indent="0">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具体约束</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2" name="图片 1"/>
          <p:cNvPicPr>
            <a:picLocks noChangeAspect="1"/>
          </p:cNvPicPr>
          <p:nvPr/>
        </p:nvPicPr>
        <p:blipFill>
          <a:blip r:embed="rId1"/>
          <a:stretch>
            <a:fillRect/>
          </a:stretch>
        </p:blipFill>
        <p:spPr>
          <a:xfrm>
            <a:off x="335280" y="1125220"/>
            <a:ext cx="11569065" cy="5007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77659" y="126099"/>
            <a:ext cx="11889804" cy="686118"/>
            <a:chOff x="277659" y="126099"/>
            <a:chExt cx="11889804" cy="686118"/>
          </a:xfrm>
        </p:grpSpPr>
        <p:grpSp>
          <p:nvGrpSpPr>
            <p:cNvPr id="21" name="组合 20"/>
            <p:cNvGrpSpPr/>
            <p:nvPr/>
          </p:nvGrpSpPr>
          <p:grpSpPr>
            <a:xfrm>
              <a:off x="277659" y="236217"/>
              <a:ext cx="674369" cy="576000"/>
              <a:chOff x="277659" y="236217"/>
              <a:chExt cx="674369" cy="576000"/>
            </a:xfrm>
          </p:grpSpPr>
          <p:sp>
            <p:nvSpPr>
              <p:cNvPr id="34" name="矩形 33"/>
              <p:cNvSpPr/>
              <p:nvPr/>
            </p:nvSpPr>
            <p:spPr>
              <a:xfrm>
                <a:off x="326844" y="236217"/>
                <a:ext cx="576000"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41" name="标题 2"/>
              <p:cNvSpPr txBox="1"/>
              <p:nvPr/>
            </p:nvSpPr>
            <p:spPr>
              <a:xfrm>
                <a:off x="277659" y="295262"/>
                <a:ext cx="674369" cy="4579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rPr>
                  <a:t>02</a:t>
                </a:r>
                <a:endParaRPr lang="zh-CN" altLang="en-US" sz="2400" dirty="0">
                  <a:solidFill>
                    <a:schemeClr val="bg1"/>
                  </a:solidFill>
                  <a:latin typeface="思源宋体" panose="02020700000000000000" pitchFamily="18" charset="-122"/>
                  <a:ea typeface="思源宋体" panose="02020700000000000000" pitchFamily="18" charset="-122"/>
                  <a:cs typeface="+mn-ea"/>
                  <a:sym typeface="微软雅黑" panose="020B0503020204020204" pitchFamily="34" charset="-122"/>
                </a:endParaRPr>
              </a:p>
            </p:txBody>
          </p:sp>
        </p:grpSp>
        <p:sp>
          <p:nvSpPr>
            <p:cNvPr id="26" name="矩形 25"/>
            <p:cNvSpPr/>
            <p:nvPr/>
          </p:nvSpPr>
          <p:spPr>
            <a:xfrm>
              <a:off x="11928648" y="126099"/>
              <a:ext cx="238815" cy="576000"/>
            </a:xfrm>
            <a:prstGeom prst="rect">
              <a:avLst/>
            </a:prstGeom>
            <a:solidFill>
              <a:srgbClr val="1E497C"/>
            </a:solidFill>
            <a:ln w="12700">
              <a:solidFill>
                <a:srgbClr val="1E497C"/>
              </a:solidFill>
            </a:ln>
            <a:effectLst>
              <a:glow rad="38100">
                <a:schemeClr val="accent1">
                  <a:lumMod val="75000"/>
                  <a:alpha val="4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700000000000000" pitchFamily="18" charset="-122"/>
                <a:ea typeface="思源宋体" panose="02020700000000000000" pitchFamily="18" charset="-122"/>
              </a:endParaRPr>
            </a:p>
          </p:txBody>
        </p:sp>
        <p:sp>
          <p:nvSpPr>
            <p:cNvPr id="29" name="文本框 28"/>
            <p:cNvSpPr txBox="1"/>
            <p:nvPr/>
          </p:nvSpPr>
          <p:spPr>
            <a:xfrm>
              <a:off x="1219364" y="295009"/>
              <a:ext cx="3308985" cy="460375"/>
            </a:xfrm>
            <a:prstGeom prst="rect">
              <a:avLst/>
            </a:prstGeom>
            <a:noFill/>
          </p:spPr>
          <p:txBody>
            <a:bodyPr wrap="square" rtlCol="0">
              <a:spAutoFit/>
            </a:bodyPr>
            <a:lstStyle/>
            <a:p>
              <a:pPr indent="0">
                <a:buFont typeface="Wingdings" panose="05000000000000000000" pitchFamily="2" charset="2"/>
                <a:buNone/>
              </a:pPr>
              <a:r>
                <a:rPr lang="zh-CN" altLang="en-US"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rPr>
                <a:t>无偏差条件</a:t>
              </a:r>
              <a:endParaRPr lang="zh-CN" altLang="en-US" sz="2400" dirty="0">
                <a:solidFill>
                  <a:schemeClr val="tx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6" name="组合 5"/>
          <p:cNvGrpSpPr/>
          <p:nvPr/>
        </p:nvGrpSpPr>
        <p:grpSpPr>
          <a:xfrm>
            <a:off x="1631315" y="1196975"/>
            <a:ext cx="9208135" cy="5120640"/>
            <a:chOff x="1889" y="1545"/>
            <a:chExt cx="14501" cy="8064"/>
          </a:xfrm>
        </p:grpSpPr>
        <p:sp>
          <p:nvSpPr>
            <p:cNvPr id="102" name="文本框 101"/>
            <p:cNvSpPr txBox="1"/>
            <p:nvPr/>
          </p:nvSpPr>
          <p:spPr>
            <a:xfrm>
              <a:off x="1920" y="6194"/>
              <a:ext cx="14469" cy="3415"/>
            </a:xfrm>
            <a:prstGeom prst="rect">
              <a:avLst/>
            </a:prstGeom>
            <a:noFill/>
            <a:ln w="9525">
              <a:noFill/>
            </a:ln>
          </p:spPr>
          <p:txBody>
            <a:bodyPr wrap="square">
              <a:spAutoFit/>
            </a:bodyPr>
            <a:p>
              <a:pPr indent="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其中</a:t>
              </a:r>
              <a:r>
                <a:rPr lang="en-US" b="0">
                  <a:latin typeface="微软雅黑" panose="020B0503020204020204" pitchFamily="34" charset="-122"/>
                  <a:ea typeface="微软雅黑" panose="020B0503020204020204" pitchFamily="34" charset="-122"/>
                  <a:cs typeface="微软雅黑" panose="020B0503020204020204" pitchFamily="34" charset="-122"/>
                </a:rPr>
                <a:t>num</a:t>
              </a:r>
              <a:r>
                <a:rPr lang="zh-CN" b="0">
                  <a:latin typeface="微软雅黑" panose="020B0503020204020204" pitchFamily="34" charset="-122"/>
                  <a:ea typeface="微软雅黑" panose="020B0503020204020204" pitchFamily="34" charset="-122"/>
                  <a:cs typeface="微软雅黑" panose="020B0503020204020204" pitchFamily="34" charset="-122"/>
                </a:rPr>
                <a:t>为当前在岗的员工数，</a:t>
              </a:r>
              <a:r>
                <a:rPr lang="en-US" b="0">
                  <a:latin typeface="微软雅黑" panose="020B0503020204020204" pitchFamily="34" charset="-122"/>
                  <a:ea typeface="微软雅黑" panose="020B0503020204020204" pitchFamily="34" charset="-122"/>
                  <a:cs typeface="微软雅黑" panose="020B0503020204020204" pitchFamily="34" charset="-122"/>
                </a:rPr>
                <a:t>license</a:t>
              </a:r>
              <a:r>
                <a:rPr lang="zh-CN" b="0">
                  <a:latin typeface="微软雅黑" panose="020B0503020204020204" pitchFamily="34" charset="-122"/>
                  <a:ea typeface="微软雅黑" panose="020B0503020204020204" pitchFamily="34" charset="-122"/>
                  <a:cs typeface="微软雅黑" panose="020B0503020204020204" pitchFamily="34" charset="-122"/>
                </a:rPr>
                <a:t>取值为</a:t>
              </a:r>
              <a:r>
                <a:rPr lang="en-US" b="0">
                  <a:latin typeface="微软雅黑" panose="020B0503020204020204" pitchFamily="34" charset="-122"/>
                  <a:ea typeface="微软雅黑" panose="020B0503020204020204" pitchFamily="34" charset="-122"/>
                  <a:cs typeface="微软雅黑" panose="020B0503020204020204" pitchFamily="34" charset="-122"/>
                </a:rPr>
                <a:t>0</a:t>
              </a:r>
              <a:r>
                <a:rPr lang="zh-CN" b="0">
                  <a:latin typeface="微软雅黑" panose="020B0503020204020204" pitchFamily="34" charset="-122"/>
                  <a:ea typeface="微软雅黑" panose="020B0503020204020204" pitchFamily="34" charset="-122"/>
                  <a:cs typeface="微软雅黑" panose="020B0503020204020204" pitchFamily="34" charset="-122"/>
                </a:rPr>
                <a:t>（没有驾驶资格）或</a:t>
              </a:r>
              <a:r>
                <a:rPr lang="en-US" b="0">
                  <a:latin typeface="微软雅黑" panose="020B0503020204020204" pitchFamily="34" charset="-122"/>
                  <a:ea typeface="微软雅黑" panose="020B0503020204020204" pitchFamily="34" charset="-122"/>
                  <a:cs typeface="微软雅黑" panose="020B0503020204020204" pitchFamily="34" charset="-122"/>
                </a:rPr>
                <a:t>1</a:t>
              </a:r>
              <a:r>
                <a:rPr lang="zh-CN" b="0">
                  <a:latin typeface="微软雅黑" panose="020B0503020204020204" pitchFamily="34" charset="-122"/>
                  <a:ea typeface="微软雅黑" panose="020B0503020204020204" pitchFamily="34" charset="-122"/>
                  <a:cs typeface="微软雅黑" panose="020B0503020204020204" pitchFamily="34" charset="-122"/>
                </a:rPr>
                <a:t>（有驾驶资格）。3、每名员工每天至多安排一次专班：</a:t>
              </a:r>
              <a:endParaRPr lang="zh-CN" b="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文本框 99"/>
            <p:cNvSpPr txBox="1"/>
            <p:nvPr/>
          </p:nvSpPr>
          <p:spPr>
            <a:xfrm>
              <a:off x="1889" y="1545"/>
              <a:ext cx="8000" cy="1452"/>
            </a:xfrm>
            <a:prstGeom prst="rect">
              <a:avLst/>
            </a:prstGeom>
            <a:noFill/>
            <a:ln w="9525">
              <a:noFill/>
            </a:ln>
          </p:spPr>
          <p:txBody>
            <a:bodyPr>
              <a:spAutoFit/>
            </a:bodyPr>
            <a:p>
              <a:pPr indent="304800">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1、每个专班需安排两名员工：</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p:nvPr/>
          </p:nvPicPr>
          <p:blipFill>
            <a:blip r:embed="rId1"/>
            <a:stretch>
              <a:fillRect/>
            </a:stretch>
          </p:blipFill>
          <p:spPr>
            <a:xfrm>
              <a:off x="7559" y="1545"/>
              <a:ext cx="4525" cy="1865"/>
            </a:xfrm>
            <a:prstGeom prst="rect">
              <a:avLst/>
            </a:prstGeom>
            <a:noFill/>
            <a:ln w="9525">
              <a:noFill/>
            </a:ln>
          </p:spPr>
        </p:pic>
        <p:sp>
          <p:nvSpPr>
            <p:cNvPr id="101" name="文本框 100"/>
            <p:cNvSpPr txBox="1"/>
            <p:nvPr/>
          </p:nvSpPr>
          <p:spPr>
            <a:xfrm>
              <a:off x="1920" y="3586"/>
              <a:ext cx="12497" cy="2107"/>
            </a:xfrm>
            <a:prstGeom prst="rect">
              <a:avLst/>
            </a:prstGeom>
            <a:noFill/>
            <a:ln w="9525">
              <a:noFill/>
            </a:ln>
          </p:spPr>
          <p:txBody>
            <a:bodyPr wrap="square">
              <a:spAutoFit/>
            </a:bodyPr>
            <a:p>
              <a:pPr indent="0" algn="l">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其中</a:t>
              </a:r>
              <a:r>
                <a:rPr lang="en-US" b="0">
                  <a:latin typeface="微软雅黑" panose="020B0503020204020204" pitchFamily="34" charset="-122"/>
                  <a:ea typeface="微软雅黑" panose="020B0503020204020204" pitchFamily="34" charset="-122"/>
                  <a:cs typeface="微软雅黑" panose="020B0503020204020204" pitchFamily="34" charset="-122"/>
                </a:rPr>
                <a:t>num</a:t>
              </a:r>
              <a:r>
                <a:rPr lang="zh-CN" b="0">
                  <a:latin typeface="微软雅黑" panose="020B0503020204020204" pitchFamily="34" charset="-122"/>
                  <a:ea typeface="微软雅黑" panose="020B0503020204020204" pitchFamily="34" charset="-122"/>
                  <a:cs typeface="微软雅黑" panose="020B0503020204020204" pitchFamily="34" charset="-122"/>
                </a:rPr>
                <a:t>为当前在岗的员工数，</a:t>
              </a:r>
              <a:r>
                <a:rPr lang="en-US" b="0">
                  <a:latin typeface="微软雅黑" panose="020B0503020204020204" pitchFamily="34" charset="-122"/>
                  <a:ea typeface="微软雅黑" panose="020B0503020204020204" pitchFamily="34" charset="-122"/>
                  <a:cs typeface="微软雅黑" panose="020B0503020204020204" pitchFamily="34" charset="-122"/>
                </a:rPr>
                <a:t>x</a:t>
              </a:r>
              <a:r>
                <a:rPr lang="zh-CN" b="0">
                  <a:latin typeface="微软雅黑" panose="020B0503020204020204" pitchFamily="34" charset="-122"/>
                  <a:ea typeface="微软雅黑" panose="020B0503020204020204" pitchFamily="34" charset="-122"/>
                  <a:cs typeface="微软雅黑" panose="020B0503020204020204" pitchFamily="34" charset="-122"/>
                </a:rPr>
                <a:t>取值为</a:t>
              </a:r>
              <a:r>
                <a:rPr lang="en-US" b="0">
                  <a:latin typeface="微软雅黑" panose="020B0503020204020204" pitchFamily="34" charset="-122"/>
                  <a:ea typeface="微软雅黑" panose="020B0503020204020204" pitchFamily="34" charset="-122"/>
                  <a:cs typeface="微软雅黑" panose="020B0503020204020204" pitchFamily="34" charset="-122"/>
                </a:rPr>
                <a:t>0</a:t>
              </a:r>
              <a:r>
                <a:rPr lang="zh-CN" b="0">
                  <a:latin typeface="微软雅黑" panose="020B0503020204020204" pitchFamily="34" charset="-122"/>
                  <a:ea typeface="微软雅黑" panose="020B0503020204020204" pitchFamily="34" charset="-122"/>
                  <a:cs typeface="微软雅黑" panose="020B0503020204020204" pitchFamily="34" charset="-122"/>
                </a:rPr>
                <a:t>（不安排专班）或</a:t>
              </a:r>
              <a:r>
                <a:rPr lang="en-US" b="0">
                  <a:latin typeface="微软雅黑" panose="020B0503020204020204" pitchFamily="34" charset="-122"/>
                  <a:ea typeface="微软雅黑" panose="020B0503020204020204" pitchFamily="34" charset="-122"/>
                  <a:cs typeface="微软雅黑" panose="020B0503020204020204" pitchFamily="34" charset="-122"/>
                </a:rPr>
                <a:t>1</a:t>
              </a:r>
              <a:r>
                <a:rPr lang="zh-CN" b="0">
                  <a:latin typeface="微软雅黑" panose="020B0503020204020204" pitchFamily="34" charset="-122"/>
                  <a:ea typeface="微软雅黑" panose="020B0503020204020204" pitchFamily="34" charset="-122"/>
                  <a:cs typeface="微软雅黑" panose="020B0503020204020204" pitchFamily="34" charset="-122"/>
                </a:rPr>
                <a:t>（安排专班）。</a:t>
              </a: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pPr>
              <a:r>
                <a:rPr lang="zh-CN" b="0">
                  <a:latin typeface="微软雅黑" panose="020B0503020204020204" pitchFamily="34" charset="-122"/>
                  <a:ea typeface="微软雅黑" panose="020B0503020204020204" pitchFamily="34" charset="-122"/>
                  <a:cs typeface="微软雅黑" panose="020B0503020204020204" pitchFamily="34" charset="-122"/>
                </a:rPr>
                <a:t>2、每个专班至少一名员工需具有驾驶资格：</a:t>
              </a:r>
              <a:endParaRPr lang="zh-CN" altLang="en-US" b="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p:nvPr/>
          </p:nvPicPr>
          <p:blipFill>
            <a:blip r:embed="rId2"/>
            <a:stretch>
              <a:fillRect/>
            </a:stretch>
          </p:blipFill>
          <p:spPr>
            <a:xfrm>
              <a:off x="9486" y="4494"/>
              <a:ext cx="6904" cy="1700"/>
            </a:xfrm>
            <a:prstGeom prst="rect">
              <a:avLst/>
            </a:prstGeom>
            <a:noFill/>
            <a:ln w="9525">
              <a:noFill/>
            </a:ln>
          </p:spPr>
        </p:pic>
        <p:pic>
          <p:nvPicPr>
            <p:cNvPr id="5" name="图片 4"/>
            <p:cNvPicPr/>
            <p:nvPr/>
          </p:nvPicPr>
          <p:blipFill>
            <a:blip r:embed="rId3"/>
            <a:stretch>
              <a:fillRect/>
            </a:stretch>
          </p:blipFill>
          <p:spPr>
            <a:xfrm>
              <a:off x="8920" y="6988"/>
              <a:ext cx="5708" cy="1482"/>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TABLE_BEAUTIFY" val="smartTable{304e9d43-5f1a-460c-ba91-7630cfedae5d}"/>
  <p:tag name="TABLE_EMPHASIZE_COLOR" val="11393268"/>
  <p:tag name="TABLE_ENDDRAG_ORIGIN_RECT" val="560*98"/>
  <p:tag name="TABLE_ENDDRAG_RECT" val="117*230*560*98"/>
</p:tagLst>
</file>

<file path=ppt/tags/tag2.xml><?xml version="1.0" encoding="utf-8"?>
<p:tagLst xmlns:p="http://schemas.openxmlformats.org/presentationml/2006/main">
  <p:tag name="COMMONDATA" val="eyJoZGlkIjoiOTI5MjE4NWY2OGNiNWExMWUwMGFjYTQ5ZTJjZmQ1ODQifQ=="/>
</p:tagLst>
</file>

<file path=ppt/theme/theme1.xml><?xml version="1.0" encoding="utf-8"?>
<a:theme xmlns:a="http://schemas.openxmlformats.org/drawingml/2006/main" name="www.99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2116</Words>
  <Application>WPS 文字</Application>
  <PresentationFormat>宽屏</PresentationFormat>
  <Paragraphs>223</Paragraphs>
  <Slides>26</Slides>
  <Notes>24</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26</vt:i4>
      </vt:variant>
    </vt:vector>
  </HeadingPairs>
  <TitlesOfParts>
    <vt:vector size="45" baseType="lpstr">
      <vt:lpstr>Arial</vt:lpstr>
      <vt:lpstr>方正书宋_GBK</vt:lpstr>
      <vt:lpstr>Wingdings</vt:lpstr>
      <vt:lpstr>微软雅黑</vt:lpstr>
      <vt:lpstr>汉仪旗黑</vt:lpstr>
      <vt:lpstr>等线</vt:lpstr>
      <vt:lpstr>微软雅黑 Light</vt:lpstr>
      <vt:lpstr>思源宋体</vt:lpstr>
      <vt:lpstr>宋体-简</vt:lpstr>
      <vt:lpstr>思源黑体</vt:lpstr>
      <vt:lpstr>Wingdings</vt:lpstr>
      <vt:lpstr>Calibri</vt:lpstr>
      <vt:lpstr>Helvetica Neue</vt:lpstr>
      <vt:lpstr>汉仪中等线KW</vt:lpstr>
      <vt:lpstr>苹方-简</vt:lpstr>
      <vt:lpstr>宋体</vt:lpstr>
      <vt:lpstr>Arial Unicode MS</vt:lpstr>
      <vt:lpstr>汉仪书宋二KW</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素材来源网站当图网-www.99ppt.com</dc:title>
  <dc:creator>素材来源网站当图网-www.99ppt.com</dc:creator>
  <dc:description>素材来源网站当图网-www.99ppt.com</dc:description>
  <dc:subject>素材来源网站当图网-www.99ppt.com</dc:subject>
  <cp:lastModifiedBy>zyk</cp:lastModifiedBy>
  <cp:revision>65</cp:revision>
  <dcterms:created xsi:type="dcterms:W3CDTF">2022-06-19T12:02:55Z</dcterms:created>
  <dcterms:modified xsi:type="dcterms:W3CDTF">2022-06-19T12:02:55Z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2052-4.0.1.6533</vt:lpwstr>
  </property>
  <property fmtid="{D5CDD505-2E9C-101B-9397-08002B2CF9AE}" pid="3" name="ICV">
    <vt:lpwstr>1C51293F0BEF4F3FBA9419F2F1DA7412</vt:lpwstr>
  </property>
</Properties>
</file>